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2" r:id="rId7"/>
    <p:sldId id="263" r:id="rId8"/>
    <p:sldId id="268"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71" r:id="rId25"/>
    <p:sldId id="288" r:id="rId26"/>
    <p:sldId id="289" r:id="rId27"/>
    <p:sldId id="290" r:id="rId28"/>
    <p:sldId id="291" r:id="rId29"/>
    <p:sldId id="292" r:id="rId30"/>
    <p:sldId id="272" r:id="rId31"/>
    <p:sldId id="294" r:id="rId32"/>
    <p:sldId id="295" r:id="rId33"/>
    <p:sldId id="296" r:id="rId34"/>
    <p:sldId id="297" r:id="rId35"/>
    <p:sldId id="298" r:id="rId36"/>
    <p:sldId id="299" r:id="rId37"/>
    <p:sldId id="293" r:id="rId38"/>
    <p:sldId id="267" r:id="rId39"/>
    <p:sldId id="269" r:id="rId40"/>
    <p:sldId id="270" r:id="rId41"/>
    <p:sldId id="261"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97" d="100"/>
          <a:sy n="97" d="100"/>
        </p:scale>
        <p:origin x="9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 parwal" userId="dc568029eb51f1dd" providerId="LiveId" clId="{C7FEED5B-13CF-4342-93B2-8EEF72DAA1CD}"/>
    <pc:docChg chg="undo custSel addSld modSld">
      <pc:chgData name="harsh parwal" userId="dc568029eb51f1dd" providerId="LiveId" clId="{C7FEED5B-13CF-4342-93B2-8EEF72DAA1CD}" dt="2022-10-05T10:52:38.976" v="2768" actId="20577"/>
      <pc:docMkLst>
        <pc:docMk/>
      </pc:docMkLst>
      <pc:sldChg chg="modSp mod">
        <pc:chgData name="harsh parwal" userId="dc568029eb51f1dd" providerId="LiveId" clId="{C7FEED5B-13CF-4342-93B2-8EEF72DAA1CD}" dt="2022-10-05T08:30:59.437" v="1699" actId="20577"/>
        <pc:sldMkLst>
          <pc:docMk/>
          <pc:sldMk cId="4020668083" sldId="256"/>
        </pc:sldMkLst>
        <pc:spChg chg="mod">
          <ac:chgData name="harsh parwal" userId="dc568029eb51f1dd" providerId="LiveId" clId="{C7FEED5B-13CF-4342-93B2-8EEF72DAA1CD}" dt="2022-10-05T08:30:59.437" v="1699" actId="20577"/>
          <ac:spMkLst>
            <pc:docMk/>
            <pc:sldMk cId="4020668083" sldId="256"/>
            <ac:spMk id="2" creationId="{8F6689B6-E01D-A545-C3C1-5E1F3B8DBEE0}"/>
          </ac:spMkLst>
        </pc:spChg>
      </pc:sldChg>
      <pc:sldChg chg="modSp mod">
        <pc:chgData name="harsh parwal" userId="dc568029eb51f1dd" providerId="LiveId" clId="{C7FEED5B-13CF-4342-93B2-8EEF72DAA1CD}" dt="2022-10-05T10:52:01.928" v="2765" actId="20577"/>
        <pc:sldMkLst>
          <pc:docMk/>
          <pc:sldMk cId="3528908194" sldId="257"/>
        </pc:sldMkLst>
        <pc:spChg chg="mod">
          <ac:chgData name="harsh parwal" userId="dc568029eb51f1dd" providerId="LiveId" clId="{C7FEED5B-13CF-4342-93B2-8EEF72DAA1CD}" dt="2022-10-05T10:52:01.928" v="2765" actId="20577"/>
          <ac:spMkLst>
            <pc:docMk/>
            <pc:sldMk cId="3528908194" sldId="257"/>
            <ac:spMk id="2" creationId="{54F03B9A-57E4-607C-7B22-1CDB1972C3E8}"/>
          </ac:spMkLst>
        </pc:spChg>
      </pc:sldChg>
      <pc:sldChg chg="modSp mod">
        <pc:chgData name="harsh parwal" userId="dc568029eb51f1dd" providerId="LiveId" clId="{C7FEED5B-13CF-4342-93B2-8EEF72DAA1CD}" dt="2022-10-05T10:52:38.976" v="2768" actId="20577"/>
        <pc:sldMkLst>
          <pc:docMk/>
          <pc:sldMk cId="3242756387" sldId="258"/>
        </pc:sldMkLst>
        <pc:spChg chg="mod">
          <ac:chgData name="harsh parwal" userId="dc568029eb51f1dd" providerId="LiveId" clId="{C7FEED5B-13CF-4342-93B2-8EEF72DAA1CD}" dt="2022-10-05T08:22:43.595" v="1694" actId="1076"/>
          <ac:spMkLst>
            <pc:docMk/>
            <pc:sldMk cId="3242756387" sldId="258"/>
            <ac:spMk id="2" creationId="{99DB0010-2109-5A82-E1B0-DB642B1016E7}"/>
          </ac:spMkLst>
        </pc:spChg>
        <pc:spChg chg="mod">
          <ac:chgData name="harsh parwal" userId="dc568029eb51f1dd" providerId="LiveId" clId="{C7FEED5B-13CF-4342-93B2-8EEF72DAA1CD}" dt="2022-10-05T10:52:38.976" v="2768" actId="20577"/>
          <ac:spMkLst>
            <pc:docMk/>
            <pc:sldMk cId="3242756387" sldId="258"/>
            <ac:spMk id="3" creationId="{EB7B18CA-A69F-01C0-FC2A-AC496266AF48}"/>
          </ac:spMkLst>
        </pc:spChg>
      </pc:sldChg>
      <pc:sldChg chg="modSp mod">
        <pc:chgData name="harsh parwal" userId="dc568029eb51f1dd" providerId="LiveId" clId="{C7FEED5B-13CF-4342-93B2-8EEF72DAA1CD}" dt="2022-10-05T08:22:33.181" v="1692" actId="2710"/>
        <pc:sldMkLst>
          <pc:docMk/>
          <pc:sldMk cId="1326315306" sldId="259"/>
        </pc:sldMkLst>
        <pc:spChg chg="mod">
          <ac:chgData name="harsh parwal" userId="dc568029eb51f1dd" providerId="LiveId" clId="{C7FEED5B-13CF-4342-93B2-8EEF72DAA1CD}" dt="2022-10-05T08:22:33.181" v="1692" actId="2710"/>
          <ac:spMkLst>
            <pc:docMk/>
            <pc:sldMk cId="1326315306" sldId="259"/>
            <ac:spMk id="3" creationId="{CF7FAD7C-0A1C-A4B5-A7BC-10213BDF790A}"/>
          </ac:spMkLst>
        </pc:spChg>
      </pc:sldChg>
      <pc:sldChg chg="modSp mod">
        <pc:chgData name="harsh parwal" userId="dc568029eb51f1dd" providerId="LiveId" clId="{C7FEED5B-13CF-4342-93B2-8EEF72DAA1CD}" dt="2022-10-05T08:22:24.002" v="1691" actId="27636"/>
        <pc:sldMkLst>
          <pc:docMk/>
          <pc:sldMk cId="3918888924" sldId="260"/>
        </pc:sldMkLst>
        <pc:spChg chg="mod">
          <ac:chgData name="harsh parwal" userId="dc568029eb51f1dd" providerId="LiveId" clId="{C7FEED5B-13CF-4342-93B2-8EEF72DAA1CD}" dt="2022-10-05T05:54:01.197" v="35" actId="20577"/>
          <ac:spMkLst>
            <pc:docMk/>
            <pc:sldMk cId="3918888924" sldId="260"/>
            <ac:spMk id="2" creationId="{FC118667-7790-C3F8-AAF3-58A92BC64445}"/>
          </ac:spMkLst>
        </pc:spChg>
        <pc:spChg chg="mod">
          <ac:chgData name="harsh parwal" userId="dc568029eb51f1dd" providerId="LiveId" clId="{C7FEED5B-13CF-4342-93B2-8EEF72DAA1CD}" dt="2022-10-05T08:22:24.002" v="1691" actId="27636"/>
          <ac:spMkLst>
            <pc:docMk/>
            <pc:sldMk cId="3918888924" sldId="260"/>
            <ac:spMk id="3" creationId="{2EF0D237-D87C-67BC-DE6A-80E327F2A3FE}"/>
          </ac:spMkLst>
        </pc:spChg>
      </pc:sldChg>
      <pc:sldChg chg="modSp new mod">
        <pc:chgData name="harsh parwal" userId="dc568029eb51f1dd" providerId="LiveId" clId="{C7FEED5B-13CF-4342-93B2-8EEF72DAA1CD}" dt="2022-10-05T08:21:59.854" v="1689" actId="20577"/>
        <pc:sldMkLst>
          <pc:docMk/>
          <pc:sldMk cId="1123696139" sldId="262"/>
        </pc:sldMkLst>
        <pc:spChg chg="mod">
          <ac:chgData name="harsh parwal" userId="dc568029eb51f1dd" providerId="LiveId" clId="{C7FEED5B-13CF-4342-93B2-8EEF72DAA1CD}" dt="2022-10-05T05:55:38.946" v="229" actId="20577"/>
          <ac:spMkLst>
            <pc:docMk/>
            <pc:sldMk cId="1123696139" sldId="262"/>
            <ac:spMk id="2" creationId="{85051434-D2A9-F294-E4FD-0DE153E7EA75}"/>
          </ac:spMkLst>
        </pc:spChg>
        <pc:spChg chg="mod">
          <ac:chgData name="harsh parwal" userId="dc568029eb51f1dd" providerId="LiveId" clId="{C7FEED5B-13CF-4342-93B2-8EEF72DAA1CD}" dt="2022-10-05T08:21:59.854" v="1689" actId="20577"/>
          <ac:spMkLst>
            <pc:docMk/>
            <pc:sldMk cId="1123696139" sldId="262"/>
            <ac:spMk id="3" creationId="{DCD5D63B-25FB-B6DA-2933-F5449D7A4701}"/>
          </ac:spMkLst>
        </pc:spChg>
      </pc:sldChg>
      <pc:sldChg chg="modSp new mod">
        <pc:chgData name="harsh parwal" userId="dc568029eb51f1dd" providerId="LiveId" clId="{C7FEED5B-13CF-4342-93B2-8EEF72DAA1CD}" dt="2022-10-05T08:20:49.233" v="1512" actId="27636"/>
        <pc:sldMkLst>
          <pc:docMk/>
          <pc:sldMk cId="1538837686" sldId="263"/>
        </pc:sldMkLst>
        <pc:spChg chg="mod">
          <ac:chgData name="harsh parwal" userId="dc568029eb51f1dd" providerId="LiveId" clId="{C7FEED5B-13CF-4342-93B2-8EEF72DAA1CD}" dt="2022-10-05T05:58:12.412" v="570" actId="20577"/>
          <ac:spMkLst>
            <pc:docMk/>
            <pc:sldMk cId="1538837686" sldId="263"/>
            <ac:spMk id="2" creationId="{AF814A40-4971-F395-B9E9-E35EAAA9E026}"/>
          </ac:spMkLst>
        </pc:spChg>
        <pc:spChg chg="mod">
          <ac:chgData name="harsh parwal" userId="dc568029eb51f1dd" providerId="LiveId" clId="{C7FEED5B-13CF-4342-93B2-8EEF72DAA1CD}" dt="2022-10-05T08:20:49.233" v="1512" actId="27636"/>
          <ac:spMkLst>
            <pc:docMk/>
            <pc:sldMk cId="1538837686" sldId="263"/>
            <ac:spMk id="3" creationId="{EBDEE48F-9265-6DF1-67D7-706587E95CBB}"/>
          </ac:spMkLst>
        </pc:spChg>
      </pc:sldChg>
      <pc:sldChg chg="modSp new mod">
        <pc:chgData name="harsh parwal" userId="dc568029eb51f1dd" providerId="LiveId" clId="{C7FEED5B-13CF-4342-93B2-8EEF72DAA1CD}" dt="2022-10-05T10:38:00.778" v="2604" actId="2711"/>
        <pc:sldMkLst>
          <pc:docMk/>
          <pc:sldMk cId="339591849" sldId="264"/>
        </pc:sldMkLst>
        <pc:spChg chg="mod">
          <ac:chgData name="harsh parwal" userId="dc568029eb51f1dd" providerId="LiveId" clId="{C7FEED5B-13CF-4342-93B2-8EEF72DAA1CD}" dt="2022-10-05T10:17:58.779" v="2039" actId="1076"/>
          <ac:spMkLst>
            <pc:docMk/>
            <pc:sldMk cId="339591849" sldId="264"/>
            <ac:spMk id="2" creationId="{2AA8C721-8DCA-3F21-AF6E-1958933769ED}"/>
          </ac:spMkLst>
        </pc:spChg>
        <pc:spChg chg="mod">
          <ac:chgData name="harsh parwal" userId="dc568029eb51f1dd" providerId="LiveId" clId="{C7FEED5B-13CF-4342-93B2-8EEF72DAA1CD}" dt="2022-10-05T10:38:00.778" v="2604" actId="2711"/>
          <ac:spMkLst>
            <pc:docMk/>
            <pc:sldMk cId="339591849" sldId="264"/>
            <ac:spMk id="3" creationId="{ECC95417-983E-66B4-092D-97117C175219}"/>
          </ac:spMkLst>
        </pc:spChg>
      </pc:sldChg>
      <pc:sldChg chg="delSp modSp new mod">
        <pc:chgData name="harsh parwal" userId="dc568029eb51f1dd" providerId="LiveId" clId="{C7FEED5B-13CF-4342-93B2-8EEF72DAA1CD}" dt="2022-10-05T10:36:32.501" v="2585" actId="1076"/>
        <pc:sldMkLst>
          <pc:docMk/>
          <pc:sldMk cId="2328670051" sldId="265"/>
        </pc:sldMkLst>
        <pc:spChg chg="del">
          <ac:chgData name="harsh parwal" userId="dc568029eb51f1dd" providerId="LiveId" clId="{C7FEED5B-13CF-4342-93B2-8EEF72DAA1CD}" dt="2022-10-05T10:19:48.688" v="2063" actId="478"/>
          <ac:spMkLst>
            <pc:docMk/>
            <pc:sldMk cId="2328670051" sldId="265"/>
            <ac:spMk id="2" creationId="{44062326-4FDC-EA8E-74D9-35FD645DAE09}"/>
          </ac:spMkLst>
        </pc:spChg>
        <pc:spChg chg="mod">
          <ac:chgData name="harsh parwal" userId="dc568029eb51f1dd" providerId="LiveId" clId="{C7FEED5B-13CF-4342-93B2-8EEF72DAA1CD}" dt="2022-10-05T10:36:32.501" v="2585" actId="1076"/>
          <ac:spMkLst>
            <pc:docMk/>
            <pc:sldMk cId="2328670051" sldId="265"/>
            <ac:spMk id="3" creationId="{30F07435-5AF6-D99B-F71E-802C6BA1FE46}"/>
          </ac:spMkLst>
        </pc:spChg>
      </pc:sldChg>
      <pc:sldChg chg="delSp modSp new mod">
        <pc:chgData name="harsh parwal" userId="dc568029eb51f1dd" providerId="LiveId" clId="{C7FEED5B-13CF-4342-93B2-8EEF72DAA1CD}" dt="2022-10-05T10:37:47.596" v="2603" actId="20577"/>
        <pc:sldMkLst>
          <pc:docMk/>
          <pc:sldMk cId="3840190987" sldId="266"/>
        </pc:sldMkLst>
        <pc:spChg chg="del">
          <ac:chgData name="harsh parwal" userId="dc568029eb51f1dd" providerId="LiveId" clId="{C7FEED5B-13CF-4342-93B2-8EEF72DAA1CD}" dt="2022-10-05T10:36:41.326" v="2587" actId="478"/>
          <ac:spMkLst>
            <pc:docMk/>
            <pc:sldMk cId="3840190987" sldId="266"/>
            <ac:spMk id="2" creationId="{9059EACA-E525-CFF4-E2E6-D26E1D25965A}"/>
          </ac:spMkLst>
        </pc:spChg>
        <pc:spChg chg="mod">
          <ac:chgData name="harsh parwal" userId="dc568029eb51f1dd" providerId="LiveId" clId="{C7FEED5B-13CF-4342-93B2-8EEF72DAA1CD}" dt="2022-10-05T10:37:47.596" v="2603" actId="20577"/>
          <ac:spMkLst>
            <pc:docMk/>
            <pc:sldMk cId="3840190987" sldId="266"/>
            <ac:spMk id="3" creationId="{E62FBC85-9ECE-2440-28EE-25C452FE9221}"/>
          </ac:spMkLst>
        </pc:spChg>
      </pc:sldChg>
      <pc:sldChg chg="addSp delSp modSp new mod">
        <pc:chgData name="harsh parwal" userId="dc568029eb51f1dd" providerId="LiveId" clId="{C7FEED5B-13CF-4342-93B2-8EEF72DAA1CD}" dt="2022-10-05T10:50:20.324" v="2655" actId="20577"/>
        <pc:sldMkLst>
          <pc:docMk/>
          <pc:sldMk cId="2060399624" sldId="267"/>
        </pc:sldMkLst>
        <pc:spChg chg="mod">
          <ac:chgData name="harsh parwal" userId="dc568029eb51f1dd" providerId="LiveId" clId="{C7FEED5B-13CF-4342-93B2-8EEF72DAA1CD}" dt="2022-10-05T10:50:20.324" v="2655" actId="20577"/>
          <ac:spMkLst>
            <pc:docMk/>
            <pc:sldMk cId="2060399624" sldId="267"/>
            <ac:spMk id="2" creationId="{A125A6C3-FA47-D1C2-271A-4D59435AF71B}"/>
          </ac:spMkLst>
        </pc:spChg>
        <pc:spChg chg="del">
          <ac:chgData name="harsh parwal" userId="dc568029eb51f1dd" providerId="LiveId" clId="{C7FEED5B-13CF-4342-93B2-8EEF72DAA1CD}" dt="2022-10-05T10:46:06.112" v="2647" actId="478"/>
          <ac:spMkLst>
            <pc:docMk/>
            <pc:sldMk cId="2060399624" sldId="267"/>
            <ac:spMk id="3" creationId="{9170320D-4E28-1418-83A9-F3BF528D7D32}"/>
          </ac:spMkLst>
        </pc:spChg>
        <pc:picChg chg="add mod">
          <ac:chgData name="harsh parwal" userId="dc568029eb51f1dd" providerId="LiveId" clId="{C7FEED5B-13CF-4342-93B2-8EEF72DAA1CD}" dt="2022-10-05T10:46:32.821" v="2650" actId="1076"/>
          <ac:picMkLst>
            <pc:docMk/>
            <pc:sldMk cId="2060399624" sldId="267"/>
            <ac:picMk id="5" creationId="{773AD25E-B03F-6AC7-A3B6-CAC0F4368A4A}"/>
          </ac:picMkLst>
        </pc:picChg>
      </pc:sldChg>
      <pc:sldChg chg="modSp new mod">
        <pc:chgData name="harsh parwal" userId="dc568029eb51f1dd" providerId="LiveId" clId="{C7FEED5B-13CF-4342-93B2-8EEF72DAA1CD}" dt="2022-10-05T10:51:18.644" v="2757" actId="20577"/>
        <pc:sldMkLst>
          <pc:docMk/>
          <pc:sldMk cId="232266466" sldId="268"/>
        </pc:sldMkLst>
        <pc:spChg chg="mod">
          <ac:chgData name="harsh parwal" userId="dc568029eb51f1dd" providerId="LiveId" clId="{C7FEED5B-13CF-4342-93B2-8EEF72DAA1CD}" dt="2022-10-05T10:50:31.861" v="2666" actId="20577"/>
          <ac:spMkLst>
            <pc:docMk/>
            <pc:sldMk cId="232266466" sldId="268"/>
            <ac:spMk id="2" creationId="{2BBF23AD-19ED-DF91-02B0-FD628726277D}"/>
          </ac:spMkLst>
        </pc:spChg>
        <pc:spChg chg="mod">
          <ac:chgData name="harsh parwal" userId="dc568029eb51f1dd" providerId="LiveId" clId="{C7FEED5B-13CF-4342-93B2-8EEF72DAA1CD}" dt="2022-10-05T10:51:18.644" v="2757" actId="20577"/>
          <ac:spMkLst>
            <pc:docMk/>
            <pc:sldMk cId="232266466" sldId="268"/>
            <ac:spMk id="3" creationId="{269D6877-0C74-9D7F-FDBB-E439BA698A8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261179D-8A97-4D6C-AD99-946DF630B1C4}" type="datetimeFigureOut">
              <a:rPr lang="en-IN" smtClean="0"/>
              <a:t>04-12-2022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E1FAF07-327F-4743-AAA2-711AD641A7C6}" type="slidenum">
              <a:rPr lang="en-IN" smtClean="0"/>
              <a:t>‹#›</a:t>
            </a:fld>
            <a:endParaRPr lang="en-IN"/>
          </a:p>
        </p:txBody>
      </p:sp>
    </p:spTree>
    <p:extLst>
      <p:ext uri="{BB962C8B-B14F-4D97-AF65-F5344CB8AC3E}">
        <p14:creationId xmlns:p14="http://schemas.microsoft.com/office/powerpoint/2010/main" val="559661863"/>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61179D-8A97-4D6C-AD99-946DF630B1C4}" type="datetimeFigureOut">
              <a:rPr lang="en-IN" smtClean="0"/>
              <a:t>04-12-2022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1FAF07-327F-4743-AAA2-711AD641A7C6}" type="slidenum">
              <a:rPr lang="en-IN" smtClean="0"/>
              <a:t>‹#›</a:t>
            </a:fld>
            <a:endParaRPr lang="en-IN"/>
          </a:p>
        </p:txBody>
      </p:sp>
    </p:spTree>
    <p:extLst>
      <p:ext uri="{BB962C8B-B14F-4D97-AF65-F5344CB8AC3E}">
        <p14:creationId xmlns:p14="http://schemas.microsoft.com/office/powerpoint/2010/main" val="2192512794"/>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61179D-8A97-4D6C-AD99-946DF630B1C4}" type="datetimeFigureOut">
              <a:rPr lang="en-IN" smtClean="0"/>
              <a:t>04-12-2022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1FAF07-327F-4743-AAA2-711AD641A7C6}" type="slidenum">
              <a:rPr lang="en-IN" smtClean="0"/>
              <a:t>‹#›</a:t>
            </a:fld>
            <a:endParaRPr lang="en-IN"/>
          </a:p>
        </p:txBody>
      </p:sp>
    </p:spTree>
    <p:extLst>
      <p:ext uri="{BB962C8B-B14F-4D97-AF65-F5344CB8AC3E}">
        <p14:creationId xmlns:p14="http://schemas.microsoft.com/office/powerpoint/2010/main" val="1577016207"/>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61179D-8A97-4D6C-AD99-946DF630B1C4}" type="datetimeFigureOut">
              <a:rPr lang="en-IN" smtClean="0"/>
              <a:t>04-12-2022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E1FAF07-327F-4743-AAA2-711AD641A7C6}" type="slidenum">
              <a:rPr lang="en-IN" smtClean="0"/>
              <a:t>‹#›</a:t>
            </a:fld>
            <a:endParaRPr lang="en-IN"/>
          </a:p>
        </p:txBody>
      </p:sp>
    </p:spTree>
    <p:extLst>
      <p:ext uri="{BB962C8B-B14F-4D97-AF65-F5344CB8AC3E}">
        <p14:creationId xmlns:p14="http://schemas.microsoft.com/office/powerpoint/2010/main" val="529012529"/>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D261179D-8A97-4D6C-AD99-946DF630B1C4}" type="datetimeFigureOut">
              <a:rPr lang="en-IN" smtClean="0"/>
              <a:t>04-12-2022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E1FAF07-327F-4743-AAA2-711AD641A7C6}" type="slidenum">
              <a:rPr lang="en-IN" smtClean="0"/>
              <a:t>‹#›</a:t>
            </a:fld>
            <a:endParaRPr lang="en-IN"/>
          </a:p>
        </p:txBody>
      </p:sp>
    </p:spTree>
    <p:extLst>
      <p:ext uri="{BB962C8B-B14F-4D97-AF65-F5344CB8AC3E}">
        <p14:creationId xmlns:p14="http://schemas.microsoft.com/office/powerpoint/2010/main" val="2686382111"/>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261179D-8A97-4D6C-AD99-946DF630B1C4}" type="datetimeFigureOut">
              <a:rPr lang="en-IN" smtClean="0"/>
              <a:t>04-12-2022</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DE1FAF07-327F-4743-AAA2-711AD641A7C6}" type="slidenum">
              <a:rPr lang="en-IN" smtClean="0"/>
              <a:t>‹#›</a:t>
            </a:fld>
            <a:endParaRPr lang="en-IN"/>
          </a:p>
        </p:txBody>
      </p:sp>
    </p:spTree>
    <p:extLst>
      <p:ext uri="{BB962C8B-B14F-4D97-AF65-F5344CB8AC3E}">
        <p14:creationId xmlns:p14="http://schemas.microsoft.com/office/powerpoint/2010/main" val="821385051"/>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D261179D-8A97-4D6C-AD99-946DF630B1C4}" type="datetimeFigureOut">
              <a:rPr lang="en-IN" smtClean="0"/>
              <a:t>04-12-2022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E1FAF07-327F-4743-AAA2-711AD641A7C6}"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77304224"/>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61179D-8A97-4D6C-AD99-946DF630B1C4}" type="datetimeFigureOut">
              <a:rPr lang="en-IN" smtClean="0"/>
              <a:t>04-12-2022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E1FAF07-327F-4743-AAA2-711AD641A7C6}" type="slidenum">
              <a:rPr lang="en-IN" smtClean="0"/>
              <a:t>‹#›</a:t>
            </a:fld>
            <a:endParaRPr lang="en-IN"/>
          </a:p>
        </p:txBody>
      </p:sp>
    </p:spTree>
    <p:extLst>
      <p:ext uri="{BB962C8B-B14F-4D97-AF65-F5344CB8AC3E}">
        <p14:creationId xmlns:p14="http://schemas.microsoft.com/office/powerpoint/2010/main" val="3481623621"/>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61179D-8A97-4D6C-AD99-946DF630B1C4}" type="datetimeFigureOut">
              <a:rPr lang="en-IN" smtClean="0"/>
              <a:t>04-12-2022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E1FAF07-327F-4743-AAA2-711AD641A7C6}" type="slidenum">
              <a:rPr lang="en-IN" smtClean="0"/>
              <a:t>‹#›</a:t>
            </a:fld>
            <a:endParaRPr lang="en-IN"/>
          </a:p>
        </p:txBody>
      </p:sp>
    </p:spTree>
    <p:extLst>
      <p:ext uri="{BB962C8B-B14F-4D97-AF65-F5344CB8AC3E}">
        <p14:creationId xmlns:p14="http://schemas.microsoft.com/office/powerpoint/2010/main" val="3124167585"/>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261179D-8A97-4D6C-AD99-946DF630B1C4}" type="datetimeFigureOut">
              <a:rPr lang="en-IN" smtClean="0"/>
              <a:t>04-12-2022</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DE1FAF07-327F-4743-AAA2-711AD641A7C6}" type="slidenum">
              <a:rPr lang="en-IN" smtClean="0"/>
              <a:t>‹#›</a:t>
            </a:fld>
            <a:endParaRPr lang="en-IN"/>
          </a:p>
        </p:txBody>
      </p:sp>
    </p:spTree>
    <p:extLst>
      <p:ext uri="{BB962C8B-B14F-4D97-AF65-F5344CB8AC3E}">
        <p14:creationId xmlns:p14="http://schemas.microsoft.com/office/powerpoint/2010/main" val="799178675"/>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261179D-8A97-4D6C-AD99-946DF630B1C4}" type="datetimeFigureOut">
              <a:rPr lang="en-IN" smtClean="0"/>
              <a:t>04-12-2022</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DE1FAF07-327F-4743-AAA2-711AD641A7C6}" type="slidenum">
              <a:rPr lang="en-IN" smtClean="0"/>
              <a:t>‹#›</a:t>
            </a:fld>
            <a:endParaRPr lang="en-IN"/>
          </a:p>
        </p:txBody>
      </p:sp>
    </p:spTree>
    <p:extLst>
      <p:ext uri="{BB962C8B-B14F-4D97-AF65-F5344CB8AC3E}">
        <p14:creationId xmlns:p14="http://schemas.microsoft.com/office/powerpoint/2010/main" val="2331989755"/>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261179D-8A97-4D6C-AD99-946DF630B1C4}" type="datetimeFigureOut">
              <a:rPr lang="en-IN" smtClean="0"/>
              <a:t>04-12-2022</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E1FAF07-327F-4743-AAA2-711AD641A7C6}" type="slidenum">
              <a:rPr lang="en-IN" smtClean="0"/>
              <a:t>‹#›</a:t>
            </a:fld>
            <a:endParaRPr lang="en-IN"/>
          </a:p>
        </p:txBody>
      </p:sp>
    </p:spTree>
    <p:extLst>
      <p:ext uri="{BB962C8B-B14F-4D97-AF65-F5344CB8AC3E}">
        <p14:creationId xmlns:p14="http://schemas.microsoft.com/office/powerpoint/2010/main" val="242998797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slow">
    <p:cover/>
  </p:transition>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evelopers.google.com/speed/pagespeed/insights/?url=http%3A%2F%2Foptimization.mikejoyce.io"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mozilla.org/de/docs/Web/HTML/Element/link" TargetMode="External"/><Relationship Id="rId7" Type="http://schemas.openxmlformats.org/officeDocument/2006/relationships/hyperlink" Target="http://httpd.apache.org/docs/2.2/howto/htaccess.html" TargetMode="External"/><Relationship Id="rId2" Type="http://schemas.openxmlformats.org/officeDocument/2006/relationships/hyperlink" Target="https://developers.google.com/speed/pagespeed/module/filter-css-inline" TargetMode="External"/><Relationship Id="rId1" Type="http://schemas.openxmlformats.org/officeDocument/2006/relationships/slideLayout" Target="../slideLayouts/slideLayout2.xml"/><Relationship Id="rId6" Type="http://schemas.openxmlformats.org/officeDocument/2006/relationships/hyperlink" Target="https://developers.google.com/speed/docs/insights/LeverageBrowserCaching" TargetMode="External"/><Relationship Id="rId5" Type="http://schemas.openxmlformats.org/officeDocument/2006/relationships/hyperlink" Target="http://brunch.io/" TargetMode="External"/><Relationship Id="rId4" Type="http://schemas.openxmlformats.org/officeDocument/2006/relationships/hyperlink" Target="https://developer.mozilla.org/en-US/docs/Games/Techniques/Async_script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689B6-E01D-A545-C3C1-5E1F3B8DBEE0}"/>
              </a:ext>
            </a:extLst>
          </p:cNvPr>
          <p:cNvSpPr>
            <a:spLocks noGrp="1"/>
          </p:cNvSpPr>
          <p:nvPr>
            <p:ph type="ctrTitle"/>
          </p:nvPr>
        </p:nvSpPr>
        <p:spPr>
          <a:xfrm>
            <a:off x="1524000" y="868362"/>
            <a:ext cx="9144000" cy="2387600"/>
          </a:xfrm>
        </p:spPr>
        <p:txBody>
          <a:bodyPr>
            <a:normAutofit/>
          </a:bodyPr>
          <a:lstStyle/>
          <a:p>
            <a:r>
              <a:rPr lang="en-IN" sz="4400" dirty="0">
                <a:latin typeface="Bahnschrift" panose="020B0502040204020203" pitchFamily="34" charset="0"/>
              </a:rPr>
              <a:t>CSE3002 PROJECT</a:t>
            </a:r>
            <a:r>
              <a:rPr lang="en-IN" sz="3200" dirty="0">
                <a:latin typeface="Bahnschrift" panose="020B0502040204020203" pitchFamily="34" charset="0"/>
              </a:rPr>
              <a:t> </a:t>
            </a:r>
            <a:endParaRPr lang="en-IN" dirty="0">
              <a:latin typeface="Bahnschrift" panose="020B0502040204020203" pitchFamily="34" charset="0"/>
            </a:endParaRPr>
          </a:p>
        </p:txBody>
      </p:sp>
      <p:sp>
        <p:nvSpPr>
          <p:cNvPr id="3" name="Subtitle 2">
            <a:extLst>
              <a:ext uri="{FF2B5EF4-FFF2-40B4-BE49-F238E27FC236}">
                <a16:creationId xmlns:a16="http://schemas.microsoft.com/office/drawing/2014/main" id="{8A9FE9C0-C231-2EEE-135C-17406FCFCABD}"/>
              </a:ext>
            </a:extLst>
          </p:cNvPr>
          <p:cNvSpPr>
            <a:spLocks noGrp="1"/>
          </p:cNvSpPr>
          <p:nvPr>
            <p:ph type="subTitle" idx="1"/>
          </p:nvPr>
        </p:nvSpPr>
        <p:spPr>
          <a:xfrm>
            <a:off x="2591499" y="3640746"/>
            <a:ext cx="7429194" cy="1658118"/>
          </a:xfrm>
        </p:spPr>
        <p:txBody>
          <a:bodyPr>
            <a:normAutofit/>
          </a:bodyPr>
          <a:lstStyle/>
          <a:p>
            <a:r>
              <a:rPr lang="en-IN" sz="2400" dirty="0">
                <a:latin typeface="Bahnschrift Condensed" panose="020B0502040204020203" pitchFamily="34" charset="0"/>
              </a:rPr>
              <a:t>COURSE NAME : </a:t>
            </a:r>
            <a:r>
              <a:rPr lang="en-GB" sz="2400" b="0" i="0" dirty="0">
                <a:effectLst/>
                <a:latin typeface="Bahnschrift Condensed" panose="020B0502040204020203" pitchFamily="34" charset="0"/>
              </a:rPr>
              <a:t>Internet and Web Programming</a:t>
            </a:r>
            <a:endParaRPr lang="en-IN" sz="2400" dirty="0">
              <a:latin typeface="Bahnschrift Condensed" panose="020B0502040204020203" pitchFamily="34" charset="0"/>
            </a:endParaRPr>
          </a:p>
          <a:p>
            <a:r>
              <a:rPr lang="en-IN" sz="2400" dirty="0">
                <a:latin typeface="Bahnschrift Condensed" panose="020B0502040204020203" pitchFamily="34" charset="0"/>
              </a:rPr>
              <a:t>MEMBERS  : HARSH PARWAL </a:t>
            </a:r>
            <a:r>
              <a:rPr lang="en-IN" sz="2400">
                <a:latin typeface="Bahnschrift Condensed" panose="020B0502040204020203" pitchFamily="34" charset="0"/>
              </a:rPr>
              <a:t>(20BCE1929)</a:t>
            </a:r>
            <a:endParaRPr lang="en-IN" sz="2400" dirty="0">
              <a:latin typeface="Bahnschrift Condensed" panose="020B0502040204020203" pitchFamily="34" charset="0"/>
            </a:endParaRPr>
          </a:p>
        </p:txBody>
      </p:sp>
    </p:spTree>
    <p:extLst>
      <p:ext uri="{BB962C8B-B14F-4D97-AF65-F5344CB8AC3E}">
        <p14:creationId xmlns:p14="http://schemas.microsoft.com/office/powerpoint/2010/main" val="4020668083"/>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CCCE-9849-50F5-F055-C3EC828F3EF2}"/>
              </a:ext>
            </a:extLst>
          </p:cNvPr>
          <p:cNvSpPr>
            <a:spLocks noGrp="1"/>
          </p:cNvSpPr>
          <p:nvPr>
            <p:ph type="title"/>
          </p:nvPr>
        </p:nvSpPr>
        <p:spPr/>
        <p:txBody>
          <a:bodyPr/>
          <a:lstStyle/>
          <a:p>
            <a:r>
              <a:rPr lang="en-IN" dirty="0"/>
              <a:t>algorithm</a:t>
            </a:r>
          </a:p>
        </p:txBody>
      </p:sp>
      <p:sp>
        <p:nvSpPr>
          <p:cNvPr id="3" name="Content Placeholder 2">
            <a:extLst>
              <a:ext uri="{FF2B5EF4-FFF2-40B4-BE49-F238E27FC236}">
                <a16:creationId xmlns:a16="http://schemas.microsoft.com/office/drawing/2014/main" id="{3A834661-4814-BF11-179F-0326C91F005F}"/>
              </a:ext>
            </a:extLst>
          </p:cNvPr>
          <p:cNvSpPr>
            <a:spLocks noGrp="1"/>
          </p:cNvSpPr>
          <p:nvPr>
            <p:ph idx="1"/>
          </p:nvPr>
        </p:nvSpPr>
        <p:spPr/>
        <p:txBody>
          <a:bodyPr/>
          <a:lstStyle/>
          <a:p>
            <a:pPr marL="0" indent="0">
              <a:buNone/>
            </a:pPr>
            <a:r>
              <a:rPr lang="en-IN" dirty="0">
                <a:solidFill>
                  <a:schemeClr val="tx1"/>
                </a:solidFill>
                <a:effectLst/>
              </a:rPr>
              <a:t>1.  Adding col-</a:t>
            </a:r>
            <a:r>
              <a:rPr lang="en-IN" dirty="0" err="1">
                <a:solidFill>
                  <a:schemeClr val="tx1"/>
                </a:solidFill>
                <a:effectLst/>
              </a:rPr>
              <a:t>xga</a:t>
            </a:r>
            <a:r>
              <a:rPr lang="en-IN" dirty="0">
                <a:solidFill>
                  <a:schemeClr val="tx1"/>
                </a:solidFill>
                <a:effectLst/>
              </a:rPr>
              <a:t> (1600+), col-</a:t>
            </a:r>
            <a:r>
              <a:rPr lang="en-IN" dirty="0" err="1">
                <a:solidFill>
                  <a:schemeClr val="tx1"/>
                </a:solidFill>
                <a:effectLst/>
              </a:rPr>
              <a:t>fhd</a:t>
            </a:r>
            <a:r>
              <a:rPr lang="en-IN" dirty="0">
                <a:solidFill>
                  <a:schemeClr val="tx1"/>
                </a:solidFill>
                <a:effectLst/>
              </a:rPr>
              <a:t> (1920+), col-rt (2560+), col-rt15 (2880+), col-</a:t>
            </a:r>
            <a:r>
              <a:rPr lang="en-IN" dirty="0" err="1">
                <a:solidFill>
                  <a:schemeClr val="tx1"/>
                </a:solidFill>
                <a:effectLst/>
              </a:rPr>
              <a:t>uhd</a:t>
            </a:r>
            <a:r>
              <a:rPr lang="en-IN" dirty="0">
                <a:solidFill>
                  <a:schemeClr val="tx1"/>
                </a:solidFill>
                <a:effectLst/>
              </a:rPr>
              <a:t> (3840+), col-4k (4096+), col-8k (8192+) classes with all related options: order, </a:t>
            </a:r>
            <a:r>
              <a:rPr lang="en-IN" dirty="0" err="1">
                <a:solidFill>
                  <a:schemeClr val="tx1"/>
                </a:solidFill>
                <a:effectLst/>
              </a:rPr>
              <a:t>offser</a:t>
            </a:r>
            <a:endParaRPr lang="en-IN" dirty="0">
              <a:solidFill>
                <a:schemeClr val="tx1"/>
              </a:solidFill>
              <a:effectLst/>
            </a:endParaRPr>
          </a:p>
          <a:p>
            <a:pPr marL="0" indent="0" algn="l">
              <a:buNone/>
            </a:pPr>
            <a:r>
              <a:rPr lang="en-GB" dirty="0">
                <a:solidFill>
                  <a:schemeClr val="tx1"/>
                </a:solidFill>
                <a:effectLst/>
              </a:rPr>
              <a:t>2.  Adding options none, inline, inline-block, block, table, table-row, table-cell, flex, inline-flex for all three</a:t>
            </a:r>
          </a:p>
          <a:p>
            <a:pPr marL="0" indent="0" algn="l">
              <a:buNone/>
            </a:pPr>
            <a:r>
              <a:rPr lang="en-GB" dirty="0">
                <a:solidFill>
                  <a:schemeClr val="tx1"/>
                </a:solidFill>
                <a:effectLst/>
              </a:rPr>
              <a:t>3.  Adding options flex-, justify-content-, align-items-, align-content-, align-self* for all three</a:t>
            </a:r>
          </a:p>
          <a:p>
            <a:pPr marL="342900" indent="-342900">
              <a:buFont typeface="+mj-lt"/>
              <a:buAutoNum type="arabicPeriod"/>
            </a:pPr>
            <a:endParaRPr lang="en-IN" dirty="0">
              <a:solidFill>
                <a:schemeClr val="tx1"/>
              </a:solidFill>
            </a:endParaRPr>
          </a:p>
        </p:txBody>
      </p:sp>
    </p:spTree>
    <p:extLst>
      <p:ext uri="{BB962C8B-B14F-4D97-AF65-F5344CB8AC3E}">
        <p14:creationId xmlns:p14="http://schemas.microsoft.com/office/powerpoint/2010/main" val="2558046717"/>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DA4F6-EF46-2B0F-8A10-9F4C526FF4C6}"/>
              </a:ext>
            </a:extLst>
          </p:cNvPr>
          <p:cNvSpPr>
            <a:spLocks noGrp="1"/>
          </p:cNvSpPr>
          <p:nvPr>
            <p:ph type="title"/>
          </p:nvPr>
        </p:nvSpPr>
        <p:spPr/>
        <p:txBody>
          <a:bodyPr/>
          <a:lstStyle/>
          <a:p>
            <a:r>
              <a:rPr lang="en-IN" dirty="0"/>
              <a:t>Grid behaviour and prefix used</a:t>
            </a:r>
          </a:p>
        </p:txBody>
      </p:sp>
      <p:sp>
        <p:nvSpPr>
          <p:cNvPr id="3" name="Content Placeholder 2">
            <a:extLst>
              <a:ext uri="{FF2B5EF4-FFF2-40B4-BE49-F238E27FC236}">
                <a16:creationId xmlns:a16="http://schemas.microsoft.com/office/drawing/2014/main" id="{2CBB7FF7-1161-3285-335D-F583D0C2B847}"/>
              </a:ext>
            </a:extLst>
          </p:cNvPr>
          <p:cNvSpPr>
            <a:spLocks noGrp="1"/>
          </p:cNvSpPr>
          <p:nvPr>
            <p:ph idx="1"/>
          </p:nvPr>
        </p:nvSpPr>
        <p:spPr/>
        <p:txBody>
          <a:bodyPr/>
          <a:lstStyle/>
          <a:p>
            <a:r>
              <a:rPr lang="en-IN" b="1" i="0" dirty="0">
                <a:solidFill>
                  <a:schemeClr val="tx1"/>
                </a:solidFill>
                <a:effectLst/>
              </a:rPr>
              <a:t>HD+ ≥1600px : </a:t>
            </a:r>
            <a:r>
              <a:rPr lang="en-IN" b="0" i="0" dirty="0">
                <a:solidFill>
                  <a:schemeClr val="tx1"/>
                </a:solidFill>
                <a:effectLst/>
              </a:rPr>
              <a:t>.col-</a:t>
            </a:r>
            <a:r>
              <a:rPr lang="en-IN" b="0" i="0" dirty="0" err="1">
                <a:solidFill>
                  <a:schemeClr val="tx1"/>
                </a:solidFill>
                <a:effectLst/>
              </a:rPr>
              <a:t>xga</a:t>
            </a:r>
            <a:r>
              <a:rPr lang="en-IN" b="0" i="0" dirty="0">
                <a:solidFill>
                  <a:schemeClr val="tx1"/>
                </a:solidFill>
                <a:effectLst/>
              </a:rPr>
              <a:t>-</a:t>
            </a:r>
          </a:p>
          <a:p>
            <a:r>
              <a:rPr lang="en-IN" b="1" i="0" dirty="0">
                <a:solidFill>
                  <a:schemeClr val="tx1"/>
                </a:solidFill>
                <a:effectLst/>
              </a:rPr>
              <a:t>Full HD 1080p ≥1920px : </a:t>
            </a:r>
            <a:r>
              <a:rPr lang="en-IN" b="0" i="0" dirty="0">
                <a:solidFill>
                  <a:schemeClr val="tx1"/>
                </a:solidFill>
                <a:effectLst/>
              </a:rPr>
              <a:t>.col-</a:t>
            </a:r>
            <a:r>
              <a:rPr lang="en-IN" b="0" i="0" dirty="0" err="1">
                <a:solidFill>
                  <a:schemeClr val="tx1"/>
                </a:solidFill>
                <a:effectLst/>
              </a:rPr>
              <a:t>fhd</a:t>
            </a:r>
            <a:r>
              <a:rPr lang="en-IN" b="0" i="0" dirty="0">
                <a:solidFill>
                  <a:schemeClr val="tx1"/>
                </a:solidFill>
                <a:effectLst/>
              </a:rPr>
              <a:t>-</a:t>
            </a:r>
          </a:p>
          <a:p>
            <a:r>
              <a:rPr lang="en-IN" b="1" i="0" dirty="0">
                <a:solidFill>
                  <a:schemeClr val="tx1"/>
                </a:solidFill>
                <a:effectLst/>
              </a:rPr>
              <a:t>Retina 1440p ≥2560px</a:t>
            </a:r>
            <a:r>
              <a:rPr lang="en-IN" dirty="0">
                <a:solidFill>
                  <a:schemeClr val="tx1"/>
                </a:solidFill>
              </a:rPr>
              <a:t> : </a:t>
            </a:r>
            <a:r>
              <a:rPr lang="en-IN" b="0" i="0" dirty="0">
                <a:solidFill>
                  <a:schemeClr val="tx1"/>
                </a:solidFill>
                <a:effectLst/>
              </a:rPr>
              <a:t>.col-rt-</a:t>
            </a:r>
            <a:endParaRPr lang="en-IN" dirty="0">
              <a:solidFill>
                <a:schemeClr val="tx1"/>
              </a:solidFill>
            </a:endParaRPr>
          </a:p>
          <a:p>
            <a:r>
              <a:rPr lang="en-IN" b="1" i="0" dirty="0">
                <a:solidFill>
                  <a:schemeClr val="tx1"/>
                </a:solidFill>
                <a:effectLst/>
              </a:rPr>
              <a:t>15" Retina ≥2880px : </a:t>
            </a:r>
            <a:r>
              <a:rPr lang="en-IN" b="0" i="0" dirty="0">
                <a:solidFill>
                  <a:schemeClr val="tx1"/>
                </a:solidFill>
                <a:effectLst/>
              </a:rPr>
              <a:t>.col-rt15-</a:t>
            </a:r>
          </a:p>
          <a:p>
            <a:r>
              <a:rPr lang="en-IN" b="1" i="0" dirty="0">
                <a:solidFill>
                  <a:schemeClr val="tx1"/>
                </a:solidFill>
                <a:effectLst/>
              </a:rPr>
              <a:t>UHD ≥3840px</a:t>
            </a:r>
            <a:r>
              <a:rPr lang="en-IN" dirty="0">
                <a:solidFill>
                  <a:schemeClr val="tx1"/>
                </a:solidFill>
              </a:rPr>
              <a:t> : </a:t>
            </a:r>
            <a:r>
              <a:rPr lang="en-IN" b="0" i="0" dirty="0">
                <a:solidFill>
                  <a:schemeClr val="tx1"/>
                </a:solidFill>
                <a:effectLst/>
              </a:rPr>
              <a:t>.col-</a:t>
            </a:r>
            <a:r>
              <a:rPr lang="en-IN" b="0" i="0" dirty="0" err="1">
                <a:solidFill>
                  <a:schemeClr val="tx1"/>
                </a:solidFill>
                <a:effectLst/>
              </a:rPr>
              <a:t>uhd</a:t>
            </a:r>
            <a:r>
              <a:rPr lang="en-IN" b="0" i="0" dirty="0">
                <a:solidFill>
                  <a:schemeClr val="tx1"/>
                </a:solidFill>
                <a:effectLst/>
              </a:rPr>
              <a:t>-</a:t>
            </a:r>
            <a:endParaRPr lang="en-IN" dirty="0">
              <a:solidFill>
                <a:schemeClr val="tx1"/>
              </a:solidFill>
            </a:endParaRPr>
          </a:p>
          <a:p>
            <a:r>
              <a:rPr lang="en-IN" b="1" i="0" dirty="0">
                <a:solidFill>
                  <a:schemeClr val="tx1"/>
                </a:solidFill>
                <a:effectLst/>
              </a:rPr>
              <a:t>4K ≥4096px : </a:t>
            </a:r>
            <a:r>
              <a:rPr lang="en-IN" b="0" i="0" dirty="0">
                <a:solidFill>
                  <a:schemeClr val="tx1"/>
                </a:solidFill>
                <a:effectLst/>
              </a:rPr>
              <a:t>.col-4k-</a:t>
            </a:r>
          </a:p>
          <a:p>
            <a:r>
              <a:rPr lang="en-IN" b="1" i="0" dirty="0">
                <a:solidFill>
                  <a:schemeClr val="tx1"/>
                </a:solidFill>
                <a:effectLst/>
              </a:rPr>
              <a:t>8K ≥8192px</a:t>
            </a:r>
            <a:r>
              <a:rPr lang="en-IN" dirty="0">
                <a:solidFill>
                  <a:schemeClr val="tx1"/>
                </a:solidFill>
              </a:rPr>
              <a:t> : </a:t>
            </a:r>
            <a:r>
              <a:rPr lang="en-IN" b="0" i="0" dirty="0">
                <a:solidFill>
                  <a:schemeClr val="tx1"/>
                </a:solidFill>
                <a:effectLst/>
              </a:rPr>
              <a:t>.col-8k-</a:t>
            </a:r>
            <a:endParaRPr lang="en-IN" dirty="0">
              <a:solidFill>
                <a:schemeClr val="tx1"/>
              </a:solidFill>
            </a:endParaRPr>
          </a:p>
        </p:txBody>
      </p:sp>
    </p:spTree>
    <p:extLst>
      <p:ext uri="{BB962C8B-B14F-4D97-AF65-F5344CB8AC3E}">
        <p14:creationId xmlns:p14="http://schemas.microsoft.com/office/powerpoint/2010/main" val="3491065411"/>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96B6-16F4-2091-034A-24F7A4822811}"/>
              </a:ext>
            </a:extLst>
          </p:cNvPr>
          <p:cNvSpPr>
            <a:spLocks noGrp="1"/>
          </p:cNvSpPr>
          <p:nvPr>
            <p:ph type="title"/>
          </p:nvPr>
        </p:nvSpPr>
        <p:spPr/>
        <p:txBody>
          <a:bodyPr/>
          <a:lstStyle/>
          <a:p>
            <a:r>
              <a:rPr lang="en-IN" dirty="0"/>
              <a:t>OPTIMIZATION of index page</a:t>
            </a:r>
          </a:p>
        </p:txBody>
      </p:sp>
      <p:sp>
        <p:nvSpPr>
          <p:cNvPr id="3" name="Content Placeholder 2">
            <a:extLst>
              <a:ext uri="{FF2B5EF4-FFF2-40B4-BE49-F238E27FC236}">
                <a16:creationId xmlns:a16="http://schemas.microsoft.com/office/drawing/2014/main" id="{B1AB3700-2B24-A325-96C6-86D25A731CF0}"/>
              </a:ext>
            </a:extLst>
          </p:cNvPr>
          <p:cNvSpPr>
            <a:spLocks noGrp="1"/>
          </p:cNvSpPr>
          <p:nvPr>
            <p:ph idx="1"/>
          </p:nvPr>
        </p:nvSpPr>
        <p:spPr/>
        <p:txBody>
          <a:bodyPr/>
          <a:lstStyle/>
          <a:p>
            <a:r>
              <a:rPr lang="en-GB" dirty="0">
                <a:solidFill>
                  <a:schemeClr val="tx1"/>
                </a:solidFill>
              </a:rPr>
              <a:t>Our </a:t>
            </a:r>
            <a:r>
              <a:rPr lang="en-GB" b="0" i="0" dirty="0">
                <a:solidFill>
                  <a:schemeClr val="tx1"/>
                </a:solidFill>
                <a:effectLst/>
              </a:rPr>
              <a:t>index page originally had a Google </a:t>
            </a:r>
            <a:r>
              <a:rPr lang="en-GB" b="0" i="0" dirty="0" err="1">
                <a:solidFill>
                  <a:schemeClr val="tx1"/>
                </a:solidFill>
                <a:effectLst/>
              </a:rPr>
              <a:t>PageSpeed</a:t>
            </a:r>
            <a:r>
              <a:rPr lang="en-GB" b="0" i="0" dirty="0">
                <a:solidFill>
                  <a:schemeClr val="tx1"/>
                </a:solidFill>
                <a:effectLst/>
              </a:rPr>
              <a:t> score of 35/100 for mobile and 47/100 for desktop. After making changes the score increased to </a:t>
            </a:r>
            <a:r>
              <a:rPr lang="en-GB" b="0" i="0" u="none" strike="noStrike" dirty="0">
                <a:solidFill>
                  <a:schemeClr val="tx1"/>
                </a:solidFill>
                <a:effectLst/>
                <a:hlinkClick r:id="rId2">
                  <a:extLst>
                    <a:ext uri="{A12FA001-AC4F-418D-AE19-62706E023703}">
                      <ahyp:hlinkClr xmlns:ahyp="http://schemas.microsoft.com/office/drawing/2018/hyperlinkcolor" val="tx"/>
                    </a:ext>
                  </a:extLst>
                </a:hlinkClick>
              </a:rPr>
              <a:t>99/100</a:t>
            </a:r>
            <a:r>
              <a:rPr lang="en-GB" b="0" i="0" dirty="0">
                <a:solidFill>
                  <a:schemeClr val="tx1"/>
                </a:solidFill>
                <a:effectLst/>
              </a:rPr>
              <a:t> for both mobile and desktop. The drastic changes were due to the changes we made in the page which we will discuss in next slides.</a:t>
            </a:r>
            <a:endParaRPr lang="en-IN" dirty="0">
              <a:solidFill>
                <a:schemeClr val="tx1"/>
              </a:solidFill>
            </a:endParaRPr>
          </a:p>
        </p:txBody>
      </p:sp>
    </p:spTree>
    <p:extLst>
      <p:ext uri="{BB962C8B-B14F-4D97-AF65-F5344CB8AC3E}">
        <p14:creationId xmlns:p14="http://schemas.microsoft.com/office/powerpoint/2010/main" val="3978990312"/>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B2795-8618-5BB2-9B0A-9AA86B5DBC3D}"/>
              </a:ext>
            </a:extLst>
          </p:cNvPr>
          <p:cNvSpPr>
            <a:spLocks noGrp="1"/>
          </p:cNvSpPr>
          <p:nvPr>
            <p:ph type="title"/>
          </p:nvPr>
        </p:nvSpPr>
        <p:spPr/>
        <p:txBody>
          <a:bodyPr/>
          <a:lstStyle/>
          <a:p>
            <a:r>
              <a:rPr lang="en-IN" dirty="0"/>
              <a:t>Changes in index page</a:t>
            </a:r>
          </a:p>
        </p:txBody>
      </p:sp>
      <p:sp>
        <p:nvSpPr>
          <p:cNvPr id="3" name="Content Placeholder 2">
            <a:extLst>
              <a:ext uri="{FF2B5EF4-FFF2-40B4-BE49-F238E27FC236}">
                <a16:creationId xmlns:a16="http://schemas.microsoft.com/office/drawing/2014/main" id="{F4235191-804B-0451-F2AD-648272E6ABB2}"/>
              </a:ext>
            </a:extLst>
          </p:cNvPr>
          <p:cNvSpPr>
            <a:spLocks noGrp="1"/>
          </p:cNvSpPr>
          <p:nvPr>
            <p:ph idx="1"/>
          </p:nvPr>
        </p:nvSpPr>
        <p:spPr/>
        <p:txBody>
          <a:bodyPr>
            <a:normAutofit/>
          </a:bodyPr>
          <a:lstStyle/>
          <a:p>
            <a:r>
              <a:rPr lang="en-IN" dirty="0" err="1">
                <a:solidFill>
                  <a:schemeClr val="tx1"/>
                </a:solidFill>
              </a:rPr>
              <a:t>css</a:t>
            </a:r>
            <a:r>
              <a:rPr lang="en-IN" dirty="0">
                <a:solidFill>
                  <a:schemeClr val="tx1"/>
                </a:solidFill>
              </a:rPr>
              <a:t> : </a:t>
            </a:r>
            <a:r>
              <a:rPr lang="en-GB" strike="noStrike" dirty="0" err="1">
                <a:solidFill>
                  <a:schemeClr val="tx1"/>
                </a:solidFill>
                <a:effectLst/>
                <a:hlinkClick r:id="rId2">
                  <a:extLst>
                    <a:ext uri="{A12FA001-AC4F-418D-AE19-62706E023703}">
                      <ahyp:hlinkClr xmlns:ahyp="http://schemas.microsoft.com/office/drawing/2018/hyperlinkcolor" val="tx"/>
                    </a:ext>
                  </a:extLst>
                </a:hlinkClick>
              </a:rPr>
              <a:t>Inlined</a:t>
            </a:r>
            <a:r>
              <a:rPr lang="en-GB" dirty="0">
                <a:solidFill>
                  <a:schemeClr val="tx1"/>
                </a:solidFill>
                <a:effectLst/>
              </a:rPr>
              <a:t> all of the CSS into the head of the document and added the HTML </a:t>
            </a:r>
            <a:r>
              <a:rPr lang="en-GB" strike="noStrike" dirty="0">
                <a:solidFill>
                  <a:schemeClr val="tx1"/>
                </a:solidFill>
                <a:effectLst/>
                <a:hlinkClick r:id="rId3">
                  <a:extLst>
                    <a:ext uri="{A12FA001-AC4F-418D-AE19-62706E023703}">
                      <ahyp:hlinkClr xmlns:ahyp="http://schemas.microsoft.com/office/drawing/2018/hyperlinkcolor" val="tx"/>
                    </a:ext>
                  </a:extLst>
                </a:hlinkClick>
              </a:rPr>
              <a:t>media="print"</a:t>
            </a:r>
            <a:r>
              <a:rPr lang="en-GB" dirty="0">
                <a:solidFill>
                  <a:schemeClr val="tx1"/>
                </a:solidFill>
                <a:effectLst/>
              </a:rPr>
              <a:t> attribute to the external style sheet link for print styles.</a:t>
            </a:r>
          </a:p>
          <a:p>
            <a:r>
              <a:rPr lang="en-IN" dirty="0" err="1">
                <a:solidFill>
                  <a:schemeClr val="tx1"/>
                </a:solidFill>
              </a:rPr>
              <a:t>Js</a:t>
            </a:r>
            <a:r>
              <a:rPr lang="en-IN" dirty="0">
                <a:solidFill>
                  <a:schemeClr val="tx1"/>
                </a:solidFill>
              </a:rPr>
              <a:t> : </a:t>
            </a:r>
            <a:r>
              <a:rPr lang="en-GB" dirty="0">
                <a:solidFill>
                  <a:schemeClr val="tx1"/>
                </a:solidFill>
                <a:effectLst/>
              </a:rPr>
              <a:t>Added the </a:t>
            </a:r>
            <a:r>
              <a:rPr lang="en-GB" strike="noStrike" dirty="0">
                <a:solidFill>
                  <a:schemeClr val="tx1"/>
                </a:solidFill>
                <a:effectLst/>
                <a:hlinkClick r:id="rId4">
                  <a:extLst>
                    <a:ext uri="{A12FA001-AC4F-418D-AE19-62706E023703}">
                      <ahyp:hlinkClr xmlns:ahyp="http://schemas.microsoft.com/office/drawing/2018/hyperlinkcolor" val="tx"/>
                    </a:ext>
                  </a:extLst>
                </a:hlinkClick>
              </a:rPr>
              <a:t>HTML async attribute</a:t>
            </a:r>
            <a:r>
              <a:rPr lang="en-GB" dirty="0">
                <a:solidFill>
                  <a:schemeClr val="tx1"/>
                </a:solidFill>
                <a:effectLst/>
              </a:rPr>
              <a:t> to all script tags and used the </a:t>
            </a:r>
            <a:r>
              <a:rPr lang="en-GB" strike="noStrike" dirty="0">
                <a:solidFill>
                  <a:schemeClr val="tx1"/>
                </a:solidFill>
                <a:effectLst/>
                <a:hlinkClick r:id="rId5">
                  <a:extLst>
                    <a:ext uri="{A12FA001-AC4F-418D-AE19-62706E023703}">
                      <ahyp:hlinkClr xmlns:ahyp="http://schemas.microsoft.com/office/drawing/2018/hyperlinkcolor" val="tx"/>
                    </a:ext>
                  </a:extLst>
                </a:hlinkClick>
              </a:rPr>
              <a:t>Brunch</a:t>
            </a:r>
            <a:r>
              <a:rPr lang="en-GB" dirty="0">
                <a:solidFill>
                  <a:schemeClr val="tx1"/>
                </a:solidFill>
                <a:effectLst/>
              </a:rPr>
              <a:t> build tool to concatenate and minify.</a:t>
            </a:r>
            <a:endParaRPr lang="en-IN" dirty="0">
              <a:solidFill>
                <a:schemeClr val="tx1"/>
              </a:solidFill>
              <a:effectLst/>
            </a:endParaRPr>
          </a:p>
          <a:p>
            <a:r>
              <a:rPr lang="en-IN" dirty="0">
                <a:solidFill>
                  <a:schemeClr val="tx1"/>
                </a:solidFill>
              </a:rPr>
              <a:t>Images : </a:t>
            </a:r>
            <a:r>
              <a:rPr lang="en-GB" dirty="0">
                <a:solidFill>
                  <a:schemeClr val="tx1"/>
                </a:solidFill>
                <a:effectLst/>
              </a:rPr>
              <a:t>Resized images that were too large and compressed all images with the  image compression tool.</a:t>
            </a:r>
          </a:p>
          <a:p>
            <a:r>
              <a:rPr lang="en-IN" dirty="0">
                <a:solidFill>
                  <a:schemeClr val="tx1"/>
                </a:solidFill>
                <a:effectLst/>
              </a:rPr>
              <a:t>Browser Caching</a:t>
            </a:r>
            <a:r>
              <a:rPr lang="en-GB" dirty="0">
                <a:solidFill>
                  <a:schemeClr val="tx1"/>
                </a:solidFill>
                <a:effectLst/>
              </a:rPr>
              <a:t> : Leveraged </a:t>
            </a:r>
            <a:r>
              <a:rPr lang="en-GB" strike="noStrike" dirty="0">
                <a:solidFill>
                  <a:schemeClr val="tx1"/>
                </a:solidFill>
                <a:effectLst/>
                <a:hlinkClick r:id="rId6">
                  <a:extLst>
                    <a:ext uri="{A12FA001-AC4F-418D-AE19-62706E023703}">
                      <ahyp:hlinkClr xmlns:ahyp="http://schemas.microsoft.com/office/drawing/2018/hyperlinkcolor" val="tx"/>
                    </a:ext>
                  </a:extLst>
                </a:hlinkClick>
              </a:rPr>
              <a:t>browser caching</a:t>
            </a:r>
            <a:r>
              <a:rPr lang="en-GB" dirty="0">
                <a:solidFill>
                  <a:schemeClr val="tx1"/>
                </a:solidFill>
                <a:effectLst/>
              </a:rPr>
              <a:t> by including an </a:t>
            </a:r>
            <a:r>
              <a:rPr lang="en-GB" strike="noStrike" dirty="0">
                <a:solidFill>
                  <a:srgbClr val="00B0F0"/>
                </a:solidFill>
                <a:effectLst/>
                <a:hlinkClick r:id="rId7">
                  <a:extLst>
                    <a:ext uri="{A12FA001-AC4F-418D-AE19-62706E023703}">
                      <ahyp:hlinkClr xmlns:ahyp="http://schemas.microsoft.com/office/drawing/2018/hyperlinkcolor" val="tx"/>
                    </a:ext>
                  </a:extLst>
                </a:hlinkClick>
              </a:rPr>
              <a:t>.</a:t>
            </a:r>
            <a:r>
              <a:rPr lang="en-GB" strike="noStrike" dirty="0" err="1">
                <a:solidFill>
                  <a:schemeClr val="tx1"/>
                </a:solidFill>
                <a:effectLst/>
                <a:hlinkClick r:id="rId7">
                  <a:extLst>
                    <a:ext uri="{A12FA001-AC4F-418D-AE19-62706E023703}">
                      <ahyp:hlinkClr xmlns:ahyp="http://schemas.microsoft.com/office/drawing/2018/hyperlinkcolor" val="tx"/>
                    </a:ext>
                  </a:extLst>
                </a:hlinkClick>
              </a:rPr>
              <a:t>htaccess</a:t>
            </a:r>
            <a:r>
              <a:rPr lang="en-GB" dirty="0">
                <a:solidFill>
                  <a:schemeClr val="tx1"/>
                </a:solidFill>
                <a:effectLst/>
              </a:rPr>
              <a:t> file in the root of the website. The file contains expires headers, which sets long expiration times for all CSS, JavaScript and images.</a:t>
            </a:r>
            <a:endParaRPr lang="en-GB" dirty="0">
              <a:solidFill>
                <a:schemeClr val="tx1"/>
              </a:solidFill>
            </a:endParaRPr>
          </a:p>
        </p:txBody>
      </p:sp>
    </p:spTree>
    <p:extLst>
      <p:ext uri="{BB962C8B-B14F-4D97-AF65-F5344CB8AC3E}">
        <p14:creationId xmlns:p14="http://schemas.microsoft.com/office/powerpoint/2010/main" val="312386924"/>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62BF5-8E29-4754-CDEF-5386149ACE4A}"/>
              </a:ext>
            </a:extLst>
          </p:cNvPr>
          <p:cNvSpPr>
            <a:spLocks noGrp="1"/>
          </p:cNvSpPr>
          <p:nvPr>
            <p:ph type="title"/>
          </p:nvPr>
        </p:nvSpPr>
        <p:spPr/>
        <p:txBody>
          <a:bodyPr/>
          <a:lstStyle/>
          <a:p>
            <a:r>
              <a:rPr lang="en-IN" dirty="0"/>
              <a:t>Optimization of pizza site</a:t>
            </a:r>
          </a:p>
        </p:txBody>
      </p:sp>
      <p:sp>
        <p:nvSpPr>
          <p:cNvPr id="3" name="Content Placeholder 2">
            <a:extLst>
              <a:ext uri="{FF2B5EF4-FFF2-40B4-BE49-F238E27FC236}">
                <a16:creationId xmlns:a16="http://schemas.microsoft.com/office/drawing/2014/main" id="{EDF6C62A-3F62-68EF-6305-2E658A382079}"/>
              </a:ext>
            </a:extLst>
          </p:cNvPr>
          <p:cNvSpPr>
            <a:spLocks noGrp="1"/>
          </p:cNvSpPr>
          <p:nvPr>
            <p:ph idx="1"/>
          </p:nvPr>
        </p:nvSpPr>
        <p:spPr/>
        <p:txBody>
          <a:bodyPr/>
          <a:lstStyle/>
          <a:p>
            <a:r>
              <a:rPr lang="en-IN" dirty="0"/>
              <a:t>We tried to optimize the pizza site to fix low FPS to produce consistent 60fps when scrolling the webpage.  The website is both bootstrapped and optimized for its best performance even though it has a large amount of graphical data present. Changes which were made are </a:t>
            </a:r>
            <a:r>
              <a:rPr lang="en-IN" dirty="0" err="1"/>
              <a:t>dicussed</a:t>
            </a:r>
            <a:r>
              <a:rPr lang="en-IN" dirty="0"/>
              <a:t> in the upcoming slides.</a:t>
            </a:r>
          </a:p>
        </p:txBody>
      </p:sp>
    </p:spTree>
    <p:extLst>
      <p:ext uri="{BB962C8B-B14F-4D97-AF65-F5344CB8AC3E}">
        <p14:creationId xmlns:p14="http://schemas.microsoft.com/office/powerpoint/2010/main" val="2852751389"/>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BA3EC-DBB9-80AF-5C75-AF6EE714A5CF}"/>
              </a:ext>
            </a:extLst>
          </p:cNvPr>
          <p:cNvSpPr>
            <a:spLocks noGrp="1"/>
          </p:cNvSpPr>
          <p:nvPr>
            <p:ph type="title"/>
          </p:nvPr>
        </p:nvSpPr>
        <p:spPr/>
        <p:txBody>
          <a:bodyPr/>
          <a:lstStyle/>
          <a:p>
            <a:r>
              <a:rPr lang="en-IN" dirty="0"/>
              <a:t>Optimized loops</a:t>
            </a:r>
          </a:p>
        </p:txBody>
      </p:sp>
      <p:sp>
        <p:nvSpPr>
          <p:cNvPr id="3" name="Content Placeholder 2">
            <a:extLst>
              <a:ext uri="{FF2B5EF4-FFF2-40B4-BE49-F238E27FC236}">
                <a16:creationId xmlns:a16="http://schemas.microsoft.com/office/drawing/2014/main" id="{4B09659A-9658-763D-743A-8A9231F57FC0}"/>
              </a:ext>
            </a:extLst>
          </p:cNvPr>
          <p:cNvSpPr>
            <a:spLocks noGrp="1"/>
          </p:cNvSpPr>
          <p:nvPr>
            <p:ph idx="1"/>
          </p:nvPr>
        </p:nvSpPr>
        <p:spPr/>
        <p:txBody>
          <a:bodyPr/>
          <a:lstStyle/>
          <a:p>
            <a:r>
              <a:rPr lang="en-GB" dirty="0">
                <a:solidFill>
                  <a:schemeClr val="tx1"/>
                </a:solidFill>
                <a:effectLst/>
              </a:rPr>
              <a:t>Optimized the loops contained in the </a:t>
            </a:r>
            <a:r>
              <a:rPr lang="en-GB" dirty="0" err="1">
                <a:solidFill>
                  <a:schemeClr val="tx1"/>
                </a:solidFill>
                <a:effectLst/>
              </a:rPr>
              <a:t>updatePositions</a:t>
            </a:r>
            <a:r>
              <a:rPr lang="en-GB" dirty="0">
                <a:solidFill>
                  <a:schemeClr val="tx1"/>
                </a:solidFill>
                <a:effectLst/>
              </a:rPr>
              <a:t> function and the </a:t>
            </a:r>
            <a:r>
              <a:rPr lang="en-GB" dirty="0" err="1">
                <a:solidFill>
                  <a:schemeClr val="tx1"/>
                </a:solidFill>
                <a:effectLst/>
              </a:rPr>
              <a:t>onDOMContentLoaded</a:t>
            </a:r>
            <a:r>
              <a:rPr lang="en-GB" dirty="0">
                <a:solidFill>
                  <a:schemeClr val="tx1"/>
                </a:solidFill>
                <a:effectLst/>
              </a:rPr>
              <a:t> event handler.</a:t>
            </a:r>
          </a:p>
          <a:p>
            <a:endParaRPr lang="en-IN" dirty="0">
              <a:solidFill>
                <a:schemeClr val="tx1"/>
              </a:solidFill>
            </a:endParaRPr>
          </a:p>
        </p:txBody>
      </p:sp>
      <p:sp>
        <p:nvSpPr>
          <p:cNvPr id="7" name="TextBox 6">
            <a:extLst>
              <a:ext uri="{FF2B5EF4-FFF2-40B4-BE49-F238E27FC236}">
                <a16:creationId xmlns:a16="http://schemas.microsoft.com/office/drawing/2014/main" id="{EDE4D10C-2DC4-E0BA-92EC-EFC6B45DECBE}"/>
              </a:ext>
            </a:extLst>
          </p:cNvPr>
          <p:cNvSpPr txBox="1"/>
          <p:nvPr/>
        </p:nvSpPr>
        <p:spPr>
          <a:xfrm>
            <a:off x="2438400" y="3362337"/>
            <a:ext cx="6096000" cy="2862322"/>
          </a:xfrm>
          <a:prstGeom prst="rect">
            <a:avLst/>
          </a:prstGeom>
          <a:noFill/>
        </p:spPr>
        <p:txBody>
          <a:bodyPr wrap="square">
            <a:spAutoFit/>
          </a:bodyPr>
          <a:lstStyle/>
          <a:p>
            <a:r>
              <a:rPr lang="en-IN" dirty="0"/>
              <a:t>function </a:t>
            </a:r>
            <a:r>
              <a:rPr lang="en-IN" dirty="0" err="1"/>
              <a:t>updatePositions</a:t>
            </a:r>
            <a:r>
              <a:rPr lang="en-IN" dirty="0"/>
              <a:t>() {</a:t>
            </a:r>
          </a:p>
          <a:p>
            <a:r>
              <a:rPr lang="en-IN" dirty="0"/>
              <a:t>  frame++;</a:t>
            </a:r>
          </a:p>
          <a:p>
            <a:r>
              <a:rPr lang="en-IN" dirty="0"/>
              <a:t>  </a:t>
            </a:r>
            <a:r>
              <a:rPr lang="en-IN" dirty="0" err="1"/>
              <a:t>window.performance.mark</a:t>
            </a:r>
            <a:r>
              <a:rPr lang="en-IN" dirty="0"/>
              <a:t>("</a:t>
            </a:r>
            <a:r>
              <a:rPr lang="en-IN" dirty="0" err="1"/>
              <a:t>mark_start_frame</a:t>
            </a:r>
            <a:r>
              <a:rPr lang="en-IN" dirty="0"/>
              <a:t>");</a:t>
            </a:r>
          </a:p>
          <a:p>
            <a:endParaRPr lang="en-IN" dirty="0"/>
          </a:p>
          <a:p>
            <a:r>
              <a:rPr lang="en-IN" dirty="0"/>
              <a:t>  var items = </a:t>
            </a:r>
            <a:r>
              <a:rPr lang="en-IN" dirty="0" err="1"/>
              <a:t>document.querySelectorAll</a:t>
            </a:r>
            <a:r>
              <a:rPr lang="en-IN" dirty="0"/>
              <a:t>('.mover');</a:t>
            </a:r>
          </a:p>
          <a:p>
            <a:r>
              <a:rPr lang="en-IN" dirty="0"/>
              <a:t>  for (var </a:t>
            </a:r>
            <a:r>
              <a:rPr lang="en-IN" dirty="0" err="1"/>
              <a:t>i</a:t>
            </a:r>
            <a:r>
              <a:rPr lang="en-IN" dirty="0"/>
              <a:t> = </a:t>
            </a:r>
            <a:r>
              <a:rPr lang="en-IN" dirty="0" err="1"/>
              <a:t>items.length</a:t>
            </a:r>
            <a:r>
              <a:rPr lang="en-IN" dirty="0"/>
              <a:t>; </a:t>
            </a:r>
            <a:r>
              <a:rPr lang="en-IN" dirty="0" err="1"/>
              <a:t>i</a:t>
            </a:r>
            <a:r>
              <a:rPr lang="en-IN" dirty="0"/>
              <a:t>--;) {</a:t>
            </a:r>
          </a:p>
          <a:p>
            <a:r>
              <a:rPr lang="en-IN" dirty="0"/>
              <a:t>    var phase = </a:t>
            </a:r>
            <a:r>
              <a:rPr lang="en-IN" dirty="0" err="1"/>
              <a:t>Math.sin</a:t>
            </a:r>
            <a:r>
              <a:rPr lang="en-IN" dirty="0"/>
              <a:t>((</a:t>
            </a:r>
            <a:r>
              <a:rPr lang="en-IN" dirty="0" err="1"/>
              <a:t>document.body.scrollTop</a:t>
            </a:r>
            <a:r>
              <a:rPr lang="en-IN" dirty="0"/>
              <a:t> / 1250) + (</a:t>
            </a:r>
            <a:r>
              <a:rPr lang="en-IN" dirty="0" err="1"/>
              <a:t>i</a:t>
            </a:r>
            <a:r>
              <a:rPr lang="en-IN" dirty="0"/>
              <a:t> % 5));</a:t>
            </a:r>
          </a:p>
          <a:p>
            <a:r>
              <a:rPr lang="en-IN" dirty="0"/>
              <a:t>    items[</a:t>
            </a:r>
            <a:r>
              <a:rPr lang="en-IN" dirty="0" err="1"/>
              <a:t>i</a:t>
            </a:r>
            <a:r>
              <a:rPr lang="en-IN" dirty="0"/>
              <a:t>].</a:t>
            </a:r>
            <a:r>
              <a:rPr lang="en-IN" dirty="0" err="1"/>
              <a:t>style.left</a:t>
            </a:r>
            <a:r>
              <a:rPr lang="en-IN" dirty="0"/>
              <a:t> = items[</a:t>
            </a:r>
            <a:r>
              <a:rPr lang="en-IN" dirty="0" err="1"/>
              <a:t>i</a:t>
            </a:r>
            <a:r>
              <a:rPr lang="en-IN" dirty="0"/>
              <a:t>].</a:t>
            </a:r>
            <a:r>
              <a:rPr lang="en-IN" dirty="0" err="1"/>
              <a:t>basicLeft</a:t>
            </a:r>
            <a:r>
              <a:rPr lang="en-IN" dirty="0"/>
              <a:t> + 100 * phase + '</a:t>
            </a:r>
            <a:r>
              <a:rPr lang="en-IN" dirty="0" err="1"/>
              <a:t>px</a:t>
            </a:r>
            <a:r>
              <a:rPr lang="en-IN" dirty="0"/>
              <a:t>';</a:t>
            </a:r>
          </a:p>
          <a:p>
            <a:r>
              <a:rPr lang="en-IN" dirty="0"/>
              <a:t>  }</a:t>
            </a:r>
          </a:p>
        </p:txBody>
      </p:sp>
    </p:spTree>
    <p:extLst>
      <p:ext uri="{BB962C8B-B14F-4D97-AF65-F5344CB8AC3E}">
        <p14:creationId xmlns:p14="http://schemas.microsoft.com/office/powerpoint/2010/main" val="1033203566"/>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0929B1-5448-8E97-A2AA-5F942673C581}"/>
              </a:ext>
            </a:extLst>
          </p:cNvPr>
          <p:cNvSpPr>
            <a:spLocks noGrp="1"/>
          </p:cNvSpPr>
          <p:nvPr>
            <p:ph type="title"/>
          </p:nvPr>
        </p:nvSpPr>
        <p:spPr>
          <a:xfrm>
            <a:off x="2231136" y="301304"/>
            <a:ext cx="7729728" cy="1188720"/>
          </a:xfrm>
        </p:spPr>
        <p:txBody>
          <a:bodyPr/>
          <a:lstStyle/>
          <a:p>
            <a:r>
              <a:rPr lang="en-IN" dirty="0"/>
              <a:t>Reducing the pizza elements</a:t>
            </a:r>
          </a:p>
        </p:txBody>
      </p:sp>
      <p:sp>
        <p:nvSpPr>
          <p:cNvPr id="11" name="TextBox 10">
            <a:extLst>
              <a:ext uri="{FF2B5EF4-FFF2-40B4-BE49-F238E27FC236}">
                <a16:creationId xmlns:a16="http://schemas.microsoft.com/office/drawing/2014/main" id="{9A879485-38F1-3267-1DE4-E69E1F5C91F9}"/>
              </a:ext>
            </a:extLst>
          </p:cNvPr>
          <p:cNvSpPr txBox="1"/>
          <p:nvPr/>
        </p:nvSpPr>
        <p:spPr>
          <a:xfrm>
            <a:off x="188259" y="2965609"/>
            <a:ext cx="7207624" cy="2585323"/>
          </a:xfrm>
          <a:prstGeom prst="rect">
            <a:avLst/>
          </a:prstGeom>
          <a:noFill/>
        </p:spPr>
        <p:txBody>
          <a:bodyPr wrap="square">
            <a:spAutoFit/>
          </a:bodyPr>
          <a:lstStyle/>
          <a:p>
            <a:r>
              <a:rPr lang="en-IN" dirty="0" err="1"/>
              <a:t>document.addEventListener</a:t>
            </a:r>
            <a:r>
              <a:rPr lang="en-IN" dirty="0"/>
              <a:t>('</a:t>
            </a:r>
            <a:r>
              <a:rPr lang="en-IN" dirty="0" err="1"/>
              <a:t>DOMContentLoaded</a:t>
            </a:r>
            <a:r>
              <a:rPr lang="en-IN" dirty="0"/>
              <a:t>', function() {</a:t>
            </a:r>
          </a:p>
          <a:p>
            <a:r>
              <a:rPr lang="en-IN" dirty="0"/>
              <a:t>  var cols = 8;</a:t>
            </a:r>
          </a:p>
          <a:p>
            <a:r>
              <a:rPr lang="en-IN" dirty="0"/>
              <a:t>  var s = 256;</a:t>
            </a:r>
          </a:p>
          <a:p>
            <a:r>
              <a:rPr lang="en-IN" dirty="0"/>
              <a:t>  for (var </a:t>
            </a:r>
            <a:r>
              <a:rPr lang="en-IN" dirty="0" err="1"/>
              <a:t>i</a:t>
            </a:r>
            <a:r>
              <a:rPr lang="en-IN" dirty="0"/>
              <a:t> = 200; </a:t>
            </a:r>
            <a:r>
              <a:rPr lang="en-IN" dirty="0" err="1"/>
              <a:t>i</a:t>
            </a:r>
            <a:r>
              <a:rPr lang="en-IN" dirty="0"/>
              <a:t>--;) {</a:t>
            </a:r>
          </a:p>
          <a:p>
            <a:r>
              <a:rPr lang="en-IN" dirty="0"/>
              <a:t>    var </a:t>
            </a:r>
            <a:r>
              <a:rPr lang="en-IN" dirty="0" err="1"/>
              <a:t>elem</a:t>
            </a:r>
            <a:r>
              <a:rPr lang="en-IN" dirty="0"/>
              <a:t> = </a:t>
            </a:r>
            <a:r>
              <a:rPr lang="en-IN" dirty="0" err="1"/>
              <a:t>document.createElement</a:t>
            </a:r>
            <a:r>
              <a:rPr lang="en-IN" dirty="0"/>
              <a:t>('</a:t>
            </a:r>
            <a:r>
              <a:rPr lang="en-IN" dirty="0" err="1"/>
              <a:t>img</a:t>
            </a:r>
            <a:r>
              <a:rPr lang="en-IN" dirty="0"/>
              <a:t>');</a:t>
            </a:r>
          </a:p>
          <a:p>
            <a:r>
              <a:rPr lang="en-IN" dirty="0"/>
              <a:t>    </a:t>
            </a:r>
            <a:r>
              <a:rPr lang="en-IN" dirty="0" err="1"/>
              <a:t>elem.className</a:t>
            </a:r>
            <a:r>
              <a:rPr lang="en-IN" dirty="0"/>
              <a:t> = 'mover';</a:t>
            </a:r>
          </a:p>
          <a:p>
            <a:r>
              <a:rPr lang="en-IN" dirty="0"/>
              <a:t>    </a:t>
            </a:r>
            <a:r>
              <a:rPr lang="en-IN" dirty="0" err="1"/>
              <a:t>elem.src</a:t>
            </a:r>
            <a:r>
              <a:rPr lang="en-IN" dirty="0"/>
              <a:t> = "../public/</a:t>
            </a:r>
            <a:r>
              <a:rPr lang="en-IN" dirty="0" err="1"/>
              <a:t>img</a:t>
            </a:r>
            <a:r>
              <a:rPr lang="en-IN" dirty="0"/>
              <a:t>/pizza.png";</a:t>
            </a:r>
          </a:p>
          <a:p>
            <a:r>
              <a:rPr lang="en-IN" dirty="0"/>
              <a:t>    </a:t>
            </a:r>
            <a:r>
              <a:rPr lang="en-IN" dirty="0" err="1"/>
              <a:t>elem.style.height</a:t>
            </a:r>
            <a:r>
              <a:rPr lang="en-IN" dirty="0"/>
              <a:t> = "100px";</a:t>
            </a:r>
          </a:p>
          <a:p>
            <a:r>
              <a:rPr lang="en-IN" dirty="0"/>
              <a:t>    </a:t>
            </a:r>
          </a:p>
        </p:txBody>
      </p:sp>
      <p:sp>
        <p:nvSpPr>
          <p:cNvPr id="13" name="TextBox 12">
            <a:extLst>
              <a:ext uri="{FF2B5EF4-FFF2-40B4-BE49-F238E27FC236}">
                <a16:creationId xmlns:a16="http://schemas.microsoft.com/office/drawing/2014/main" id="{FA81828F-1687-458D-480B-8F5910F149D7}"/>
              </a:ext>
            </a:extLst>
          </p:cNvPr>
          <p:cNvSpPr txBox="1"/>
          <p:nvPr/>
        </p:nvSpPr>
        <p:spPr>
          <a:xfrm>
            <a:off x="2231135" y="1694330"/>
            <a:ext cx="7729729" cy="923330"/>
          </a:xfrm>
          <a:prstGeom prst="rect">
            <a:avLst/>
          </a:prstGeom>
          <a:noFill/>
        </p:spPr>
        <p:txBody>
          <a:bodyPr wrap="square">
            <a:spAutoFit/>
          </a:bodyPr>
          <a:lstStyle/>
          <a:p>
            <a:r>
              <a:rPr lang="en-IN" dirty="0"/>
              <a:t>We have reduced the amount of </a:t>
            </a:r>
            <a:r>
              <a:rPr lang="en-IN" dirty="0" err="1"/>
              <a:t>slinding</a:t>
            </a:r>
            <a:r>
              <a:rPr lang="en-IN" dirty="0"/>
              <a:t> pizza elements from 231 to 42 which sufficiently fills the screen with pizza.</a:t>
            </a:r>
          </a:p>
          <a:p>
            <a:endParaRPr lang="en-IN" dirty="0"/>
          </a:p>
        </p:txBody>
      </p:sp>
      <p:sp>
        <p:nvSpPr>
          <p:cNvPr id="15" name="TextBox 14">
            <a:extLst>
              <a:ext uri="{FF2B5EF4-FFF2-40B4-BE49-F238E27FC236}">
                <a16:creationId xmlns:a16="http://schemas.microsoft.com/office/drawing/2014/main" id="{E4350842-ED2D-8E0E-0DB3-E5B10997DED8}"/>
              </a:ext>
            </a:extLst>
          </p:cNvPr>
          <p:cNvSpPr txBox="1"/>
          <p:nvPr/>
        </p:nvSpPr>
        <p:spPr>
          <a:xfrm>
            <a:off x="6033248" y="4075315"/>
            <a:ext cx="6096000" cy="2308324"/>
          </a:xfrm>
          <a:prstGeom prst="rect">
            <a:avLst/>
          </a:prstGeom>
          <a:noFill/>
        </p:spPr>
        <p:txBody>
          <a:bodyPr wrap="square">
            <a:spAutoFit/>
          </a:bodyPr>
          <a:lstStyle/>
          <a:p>
            <a:r>
              <a:rPr lang="en-IN" dirty="0" err="1"/>
              <a:t>elem.style.width</a:t>
            </a:r>
            <a:r>
              <a:rPr lang="en-IN" dirty="0"/>
              <a:t> = "73.333px";</a:t>
            </a:r>
          </a:p>
          <a:p>
            <a:r>
              <a:rPr lang="en-IN" dirty="0"/>
              <a:t>    </a:t>
            </a:r>
            <a:r>
              <a:rPr lang="en-IN" dirty="0" err="1"/>
              <a:t>elem.basicLeft</a:t>
            </a:r>
            <a:r>
              <a:rPr lang="en-IN" dirty="0"/>
              <a:t> = (</a:t>
            </a:r>
            <a:r>
              <a:rPr lang="en-IN" dirty="0" err="1"/>
              <a:t>i</a:t>
            </a:r>
            <a:r>
              <a:rPr lang="en-IN" dirty="0"/>
              <a:t> % cols) * s;</a:t>
            </a:r>
          </a:p>
          <a:p>
            <a:r>
              <a:rPr lang="en-IN" dirty="0"/>
              <a:t>    </a:t>
            </a:r>
            <a:r>
              <a:rPr lang="en-IN" dirty="0" err="1"/>
              <a:t>elem.style.top</a:t>
            </a:r>
            <a:r>
              <a:rPr lang="en-IN" dirty="0"/>
              <a:t> = (</a:t>
            </a:r>
            <a:r>
              <a:rPr lang="en-IN" dirty="0" err="1"/>
              <a:t>Math.floor</a:t>
            </a:r>
            <a:r>
              <a:rPr lang="en-IN" dirty="0"/>
              <a:t>(</a:t>
            </a:r>
            <a:r>
              <a:rPr lang="en-IN" dirty="0" err="1"/>
              <a:t>i</a:t>
            </a:r>
            <a:r>
              <a:rPr lang="en-IN" dirty="0"/>
              <a:t> / cols) * s) + '</a:t>
            </a:r>
            <a:r>
              <a:rPr lang="en-IN" dirty="0" err="1"/>
              <a:t>px</a:t>
            </a:r>
            <a:r>
              <a:rPr lang="en-IN" dirty="0"/>
              <a:t>';</a:t>
            </a:r>
          </a:p>
          <a:p>
            <a:r>
              <a:rPr lang="en-IN" dirty="0"/>
              <a:t>    </a:t>
            </a:r>
            <a:r>
              <a:rPr lang="en-IN" dirty="0" err="1"/>
              <a:t>document.querySelector</a:t>
            </a:r>
            <a:r>
              <a:rPr lang="en-IN" dirty="0"/>
              <a:t>("#movingPizzas1").</a:t>
            </a:r>
            <a:r>
              <a:rPr lang="en-IN" dirty="0" err="1"/>
              <a:t>appendChild</a:t>
            </a:r>
            <a:r>
              <a:rPr lang="en-IN" dirty="0"/>
              <a:t>(</a:t>
            </a:r>
            <a:r>
              <a:rPr lang="en-IN" dirty="0" err="1"/>
              <a:t>elem</a:t>
            </a:r>
            <a:r>
              <a:rPr lang="en-IN" dirty="0"/>
              <a:t>);</a:t>
            </a:r>
          </a:p>
          <a:p>
            <a:r>
              <a:rPr lang="en-IN" dirty="0"/>
              <a:t>  }</a:t>
            </a:r>
          </a:p>
          <a:p>
            <a:r>
              <a:rPr lang="en-IN" dirty="0"/>
              <a:t>  </a:t>
            </a:r>
            <a:r>
              <a:rPr lang="en-IN" dirty="0" err="1"/>
              <a:t>updatePositions</a:t>
            </a:r>
            <a:r>
              <a:rPr lang="en-IN" dirty="0"/>
              <a:t>();</a:t>
            </a:r>
          </a:p>
          <a:p>
            <a:r>
              <a:rPr lang="en-IN" dirty="0"/>
              <a:t>});</a:t>
            </a:r>
          </a:p>
        </p:txBody>
      </p:sp>
    </p:spTree>
    <p:extLst>
      <p:ext uri="{BB962C8B-B14F-4D97-AF65-F5344CB8AC3E}">
        <p14:creationId xmlns:p14="http://schemas.microsoft.com/office/powerpoint/2010/main" val="179964626"/>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AF6A-FDEC-4C32-F0B5-CCF72A6048DE}"/>
              </a:ext>
            </a:extLst>
          </p:cNvPr>
          <p:cNvSpPr>
            <a:spLocks noGrp="1"/>
          </p:cNvSpPr>
          <p:nvPr>
            <p:ph type="title"/>
          </p:nvPr>
        </p:nvSpPr>
        <p:spPr/>
        <p:txBody>
          <a:bodyPr/>
          <a:lstStyle/>
          <a:p>
            <a:r>
              <a:rPr lang="en-IN" dirty="0"/>
              <a:t>Optimized </a:t>
            </a:r>
            <a:r>
              <a:rPr lang="en-IN" dirty="0" err="1"/>
              <a:t>css</a:t>
            </a:r>
            <a:r>
              <a:rPr lang="en-IN" dirty="0"/>
              <a:t> animation and improved efficiency</a:t>
            </a:r>
          </a:p>
        </p:txBody>
      </p:sp>
      <p:sp>
        <p:nvSpPr>
          <p:cNvPr id="3" name="Content Placeholder 2">
            <a:extLst>
              <a:ext uri="{FF2B5EF4-FFF2-40B4-BE49-F238E27FC236}">
                <a16:creationId xmlns:a16="http://schemas.microsoft.com/office/drawing/2014/main" id="{6E8EFCE1-FDA9-3861-BE50-A7C4301C8A47}"/>
              </a:ext>
            </a:extLst>
          </p:cNvPr>
          <p:cNvSpPr>
            <a:spLocks noGrp="1"/>
          </p:cNvSpPr>
          <p:nvPr>
            <p:ph idx="1"/>
          </p:nvPr>
        </p:nvSpPr>
        <p:spPr/>
        <p:txBody>
          <a:bodyPr/>
          <a:lstStyle/>
          <a:p>
            <a:r>
              <a:rPr lang="en-GB" dirty="0">
                <a:solidFill>
                  <a:schemeClr val="tx1"/>
                </a:solidFill>
                <a:effectLst/>
              </a:rPr>
              <a:t>Applied </a:t>
            </a:r>
            <a:r>
              <a:rPr lang="en-GB" dirty="0" err="1">
                <a:solidFill>
                  <a:schemeClr val="tx1"/>
                </a:solidFill>
                <a:effectLst/>
              </a:rPr>
              <a:t>translateX</a:t>
            </a:r>
            <a:r>
              <a:rPr lang="en-GB" dirty="0">
                <a:solidFill>
                  <a:schemeClr val="tx1"/>
                </a:solidFill>
                <a:effectLst/>
              </a:rPr>
              <a:t>() and </a:t>
            </a:r>
            <a:r>
              <a:rPr lang="en-GB" dirty="0" err="1">
                <a:solidFill>
                  <a:schemeClr val="tx1"/>
                </a:solidFill>
                <a:effectLst/>
              </a:rPr>
              <a:t>translateZ</a:t>
            </a:r>
            <a:r>
              <a:rPr lang="en-GB" dirty="0">
                <a:solidFill>
                  <a:schemeClr val="tx1"/>
                </a:solidFill>
                <a:effectLst/>
              </a:rPr>
              <a:t>(0) transform functions to the sliding pizza elements within the </a:t>
            </a:r>
            <a:r>
              <a:rPr lang="en-GB" dirty="0" err="1">
                <a:solidFill>
                  <a:schemeClr val="tx1"/>
                </a:solidFill>
                <a:effectLst/>
              </a:rPr>
              <a:t>updatePositions</a:t>
            </a:r>
            <a:r>
              <a:rPr lang="en-GB" dirty="0">
                <a:solidFill>
                  <a:schemeClr val="tx1"/>
                </a:solidFill>
                <a:effectLst/>
              </a:rPr>
              <a:t> function.</a:t>
            </a:r>
          </a:p>
          <a:p>
            <a:r>
              <a:rPr lang="en-GB" dirty="0">
                <a:solidFill>
                  <a:schemeClr val="tx1"/>
                </a:solidFill>
                <a:effectLst/>
              </a:rPr>
              <a:t>Moved the calculation which utilizes the </a:t>
            </a:r>
            <a:r>
              <a:rPr lang="en-GB" dirty="0" err="1">
                <a:solidFill>
                  <a:schemeClr val="tx1"/>
                </a:solidFill>
                <a:effectLst/>
              </a:rPr>
              <a:t>scrollTop</a:t>
            </a:r>
            <a:r>
              <a:rPr lang="en-GB" dirty="0">
                <a:solidFill>
                  <a:schemeClr val="tx1"/>
                </a:solidFill>
                <a:effectLst/>
              </a:rPr>
              <a:t> method outside of the loop.</a:t>
            </a:r>
            <a:endParaRPr lang="en-IN" dirty="0">
              <a:solidFill>
                <a:schemeClr val="tx1"/>
              </a:solidFill>
            </a:endParaRPr>
          </a:p>
        </p:txBody>
      </p:sp>
    </p:spTree>
    <p:extLst>
      <p:ext uri="{BB962C8B-B14F-4D97-AF65-F5344CB8AC3E}">
        <p14:creationId xmlns:p14="http://schemas.microsoft.com/office/powerpoint/2010/main" val="2798284808"/>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E9E46B-49E2-9738-7431-F967556AFE64}"/>
              </a:ext>
            </a:extLst>
          </p:cNvPr>
          <p:cNvSpPr txBox="1"/>
          <p:nvPr/>
        </p:nvSpPr>
        <p:spPr>
          <a:xfrm>
            <a:off x="412377" y="394692"/>
            <a:ext cx="12209928" cy="5632311"/>
          </a:xfrm>
          <a:prstGeom prst="rect">
            <a:avLst/>
          </a:prstGeom>
          <a:noFill/>
        </p:spPr>
        <p:txBody>
          <a:bodyPr wrap="square">
            <a:spAutoFit/>
          </a:bodyPr>
          <a:lstStyle/>
          <a:p>
            <a:r>
              <a:rPr lang="en-IN" dirty="0"/>
              <a:t>function </a:t>
            </a:r>
            <a:r>
              <a:rPr lang="en-IN" dirty="0" err="1"/>
              <a:t>updatePositions</a:t>
            </a:r>
            <a:r>
              <a:rPr lang="en-IN" dirty="0"/>
              <a:t>() {</a:t>
            </a:r>
          </a:p>
          <a:p>
            <a:r>
              <a:rPr lang="en-IN" dirty="0"/>
              <a:t>  frame++;</a:t>
            </a:r>
          </a:p>
          <a:p>
            <a:r>
              <a:rPr lang="en-IN" dirty="0"/>
              <a:t>  </a:t>
            </a:r>
            <a:r>
              <a:rPr lang="en-IN" dirty="0" err="1"/>
              <a:t>window.performance.mark</a:t>
            </a:r>
            <a:r>
              <a:rPr lang="en-IN" dirty="0"/>
              <a:t>("</a:t>
            </a:r>
            <a:r>
              <a:rPr lang="en-IN" dirty="0" err="1"/>
              <a:t>mark_start_frame</a:t>
            </a:r>
            <a:r>
              <a:rPr lang="en-IN" dirty="0"/>
              <a:t>");</a:t>
            </a:r>
          </a:p>
          <a:p>
            <a:endParaRPr lang="en-IN" dirty="0"/>
          </a:p>
          <a:p>
            <a:r>
              <a:rPr lang="en-IN" dirty="0"/>
              <a:t>  var items = </a:t>
            </a:r>
            <a:r>
              <a:rPr lang="en-IN" dirty="0" err="1"/>
              <a:t>document.querySelectorAll</a:t>
            </a:r>
            <a:r>
              <a:rPr lang="en-IN" dirty="0"/>
              <a:t>('.mover');</a:t>
            </a:r>
          </a:p>
          <a:p>
            <a:r>
              <a:rPr lang="en-IN" dirty="0"/>
              <a:t>  var top = (</a:t>
            </a:r>
            <a:r>
              <a:rPr lang="en-IN" dirty="0" err="1"/>
              <a:t>document.body.scrollTop</a:t>
            </a:r>
            <a:r>
              <a:rPr lang="en-IN" dirty="0"/>
              <a:t> / 1250);</a:t>
            </a:r>
          </a:p>
          <a:p>
            <a:endParaRPr lang="en-IN" dirty="0"/>
          </a:p>
          <a:p>
            <a:r>
              <a:rPr lang="en-IN" dirty="0"/>
              <a:t>  for (var </a:t>
            </a:r>
            <a:r>
              <a:rPr lang="en-IN" dirty="0" err="1"/>
              <a:t>i</a:t>
            </a:r>
            <a:r>
              <a:rPr lang="en-IN" dirty="0"/>
              <a:t> = </a:t>
            </a:r>
            <a:r>
              <a:rPr lang="en-IN" dirty="0" err="1"/>
              <a:t>items.length</a:t>
            </a:r>
            <a:r>
              <a:rPr lang="en-IN" dirty="0"/>
              <a:t>; </a:t>
            </a:r>
            <a:r>
              <a:rPr lang="en-IN" dirty="0" err="1"/>
              <a:t>i</a:t>
            </a:r>
            <a:r>
              <a:rPr lang="en-IN" dirty="0"/>
              <a:t>--;) {</a:t>
            </a:r>
          </a:p>
          <a:p>
            <a:r>
              <a:rPr lang="en-IN" dirty="0"/>
              <a:t>    var phase = </a:t>
            </a:r>
            <a:r>
              <a:rPr lang="en-IN" dirty="0" err="1"/>
              <a:t>Math.sin</a:t>
            </a:r>
            <a:r>
              <a:rPr lang="en-IN" dirty="0"/>
              <a:t>( top + (</a:t>
            </a:r>
            <a:r>
              <a:rPr lang="en-IN" dirty="0" err="1"/>
              <a:t>i</a:t>
            </a:r>
            <a:r>
              <a:rPr lang="en-IN" dirty="0"/>
              <a:t> % 5));</a:t>
            </a:r>
          </a:p>
          <a:p>
            <a:r>
              <a:rPr lang="en-IN" dirty="0"/>
              <a:t>    //items[</a:t>
            </a:r>
            <a:r>
              <a:rPr lang="en-IN" dirty="0" err="1"/>
              <a:t>i</a:t>
            </a:r>
            <a:r>
              <a:rPr lang="en-IN" dirty="0"/>
              <a:t>].</a:t>
            </a:r>
            <a:r>
              <a:rPr lang="en-IN" dirty="0" err="1"/>
              <a:t>style.left</a:t>
            </a:r>
            <a:r>
              <a:rPr lang="en-IN" dirty="0"/>
              <a:t> = items[</a:t>
            </a:r>
            <a:r>
              <a:rPr lang="en-IN" dirty="0" err="1"/>
              <a:t>i</a:t>
            </a:r>
            <a:r>
              <a:rPr lang="en-IN" dirty="0"/>
              <a:t>].</a:t>
            </a:r>
            <a:r>
              <a:rPr lang="en-IN" dirty="0" err="1"/>
              <a:t>basicLeft</a:t>
            </a:r>
            <a:r>
              <a:rPr lang="en-IN" dirty="0"/>
              <a:t> + 100 * phase + '</a:t>
            </a:r>
            <a:r>
              <a:rPr lang="en-IN" dirty="0" err="1"/>
              <a:t>px</a:t>
            </a:r>
            <a:r>
              <a:rPr lang="en-IN" dirty="0"/>
              <a:t>';</a:t>
            </a:r>
          </a:p>
          <a:p>
            <a:r>
              <a:rPr lang="en-IN" dirty="0"/>
              <a:t>    var left = -items[</a:t>
            </a:r>
            <a:r>
              <a:rPr lang="en-IN" dirty="0" err="1"/>
              <a:t>i</a:t>
            </a:r>
            <a:r>
              <a:rPr lang="en-IN" dirty="0"/>
              <a:t>].</a:t>
            </a:r>
            <a:r>
              <a:rPr lang="en-IN" dirty="0" err="1"/>
              <a:t>basicLeft</a:t>
            </a:r>
            <a:r>
              <a:rPr lang="en-IN" dirty="0"/>
              <a:t> + 1000 * phase + '</a:t>
            </a:r>
            <a:r>
              <a:rPr lang="en-IN" dirty="0" err="1"/>
              <a:t>px</a:t>
            </a:r>
            <a:r>
              <a:rPr lang="en-IN" dirty="0"/>
              <a:t>';</a:t>
            </a:r>
          </a:p>
          <a:p>
            <a:r>
              <a:rPr lang="en-IN" dirty="0"/>
              <a:t> 		items[</a:t>
            </a:r>
            <a:r>
              <a:rPr lang="en-IN" dirty="0" err="1"/>
              <a:t>i</a:t>
            </a:r>
            <a:r>
              <a:rPr lang="en-IN" dirty="0"/>
              <a:t>].</a:t>
            </a:r>
            <a:r>
              <a:rPr lang="en-IN" dirty="0" err="1"/>
              <a:t>style.transform</a:t>
            </a:r>
            <a:r>
              <a:rPr lang="en-IN" dirty="0"/>
              <a:t> = "</a:t>
            </a:r>
            <a:r>
              <a:rPr lang="en-IN" dirty="0" err="1"/>
              <a:t>translateX</a:t>
            </a:r>
            <a:r>
              <a:rPr lang="en-IN" dirty="0"/>
              <a:t>("+left+") </a:t>
            </a:r>
            <a:r>
              <a:rPr lang="en-IN" dirty="0" err="1"/>
              <a:t>translateZ</a:t>
            </a:r>
            <a:r>
              <a:rPr lang="en-IN" dirty="0"/>
              <a:t>(0)";</a:t>
            </a:r>
          </a:p>
          <a:p>
            <a:r>
              <a:rPr lang="en-IN" dirty="0"/>
              <a:t>  }</a:t>
            </a:r>
          </a:p>
          <a:p>
            <a:r>
              <a:rPr lang="en-IN" dirty="0" err="1"/>
              <a:t>window.performance.mark</a:t>
            </a:r>
            <a:r>
              <a:rPr lang="en-IN" dirty="0"/>
              <a:t>("</a:t>
            </a:r>
            <a:r>
              <a:rPr lang="en-IN" dirty="0" err="1"/>
              <a:t>mark_end_frame</a:t>
            </a:r>
            <a:r>
              <a:rPr lang="en-IN" dirty="0"/>
              <a:t>");</a:t>
            </a:r>
          </a:p>
          <a:p>
            <a:r>
              <a:rPr lang="en-IN" dirty="0"/>
              <a:t>  </a:t>
            </a:r>
            <a:r>
              <a:rPr lang="en-IN" dirty="0" err="1"/>
              <a:t>window.performance.measure</a:t>
            </a:r>
            <a:r>
              <a:rPr lang="en-IN" dirty="0"/>
              <a:t>("</a:t>
            </a:r>
            <a:r>
              <a:rPr lang="en-IN" dirty="0" err="1"/>
              <a:t>measure_frame_duration</a:t>
            </a:r>
            <a:r>
              <a:rPr lang="en-IN" dirty="0"/>
              <a:t>", "</a:t>
            </a:r>
            <a:r>
              <a:rPr lang="en-IN" dirty="0" err="1"/>
              <a:t>mark_start_frame</a:t>
            </a:r>
            <a:r>
              <a:rPr lang="en-IN" dirty="0"/>
              <a:t>", "</a:t>
            </a:r>
            <a:r>
              <a:rPr lang="en-IN" dirty="0" err="1"/>
              <a:t>mark_end_frame</a:t>
            </a:r>
            <a:r>
              <a:rPr lang="en-IN" dirty="0"/>
              <a:t>");</a:t>
            </a:r>
          </a:p>
          <a:p>
            <a:r>
              <a:rPr lang="en-IN" dirty="0"/>
              <a:t>  if (frame % 10 === 0) {</a:t>
            </a:r>
          </a:p>
          <a:p>
            <a:r>
              <a:rPr lang="en-IN" dirty="0"/>
              <a:t>    var </a:t>
            </a:r>
            <a:r>
              <a:rPr lang="en-IN" dirty="0" err="1"/>
              <a:t>timesToUpdatePosition</a:t>
            </a:r>
            <a:r>
              <a:rPr lang="en-IN" dirty="0"/>
              <a:t> = </a:t>
            </a:r>
            <a:r>
              <a:rPr lang="en-IN" dirty="0" err="1"/>
              <a:t>window.performance.getEntriesByName</a:t>
            </a:r>
            <a:r>
              <a:rPr lang="en-IN" dirty="0"/>
              <a:t>("</a:t>
            </a:r>
            <a:r>
              <a:rPr lang="en-IN" dirty="0" err="1"/>
              <a:t>measure_frame_duration</a:t>
            </a:r>
            <a:r>
              <a:rPr lang="en-IN" dirty="0"/>
              <a:t>");</a:t>
            </a:r>
          </a:p>
          <a:p>
            <a:r>
              <a:rPr lang="en-IN" dirty="0"/>
              <a:t>    </a:t>
            </a:r>
            <a:r>
              <a:rPr lang="en-IN" dirty="0" err="1"/>
              <a:t>logAverageFrame</a:t>
            </a:r>
            <a:r>
              <a:rPr lang="en-IN" dirty="0"/>
              <a:t>(</a:t>
            </a:r>
            <a:r>
              <a:rPr lang="en-IN" dirty="0" err="1"/>
              <a:t>timesToUpdatePosition</a:t>
            </a:r>
            <a:r>
              <a:rPr lang="en-IN" dirty="0"/>
              <a:t>);</a:t>
            </a:r>
          </a:p>
          <a:p>
            <a:r>
              <a:rPr lang="en-IN" dirty="0"/>
              <a:t>  }</a:t>
            </a:r>
          </a:p>
          <a:p>
            <a:r>
              <a:rPr lang="en-IN" dirty="0"/>
              <a:t>}</a:t>
            </a:r>
          </a:p>
        </p:txBody>
      </p:sp>
    </p:spTree>
    <p:extLst>
      <p:ext uri="{BB962C8B-B14F-4D97-AF65-F5344CB8AC3E}">
        <p14:creationId xmlns:p14="http://schemas.microsoft.com/office/powerpoint/2010/main" val="1528973452"/>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84B9F-418A-F34D-DC9B-CB5290243B3F}"/>
              </a:ext>
            </a:extLst>
          </p:cNvPr>
          <p:cNvSpPr>
            <a:spLocks noGrp="1"/>
          </p:cNvSpPr>
          <p:nvPr>
            <p:ph type="title"/>
          </p:nvPr>
        </p:nvSpPr>
        <p:spPr/>
        <p:txBody>
          <a:bodyPr/>
          <a:lstStyle/>
          <a:p>
            <a:r>
              <a:rPr lang="en-IN" dirty="0"/>
              <a:t>Fixing browser paint events  </a:t>
            </a:r>
          </a:p>
        </p:txBody>
      </p:sp>
      <p:sp>
        <p:nvSpPr>
          <p:cNvPr id="3" name="Content Placeholder 2">
            <a:extLst>
              <a:ext uri="{FF2B5EF4-FFF2-40B4-BE49-F238E27FC236}">
                <a16:creationId xmlns:a16="http://schemas.microsoft.com/office/drawing/2014/main" id="{40B725DA-B678-513B-8151-BCF4F1008193}"/>
              </a:ext>
            </a:extLst>
          </p:cNvPr>
          <p:cNvSpPr>
            <a:spLocks noGrp="1"/>
          </p:cNvSpPr>
          <p:nvPr>
            <p:ph idx="1"/>
          </p:nvPr>
        </p:nvSpPr>
        <p:spPr>
          <a:xfrm>
            <a:off x="2293890" y="2270490"/>
            <a:ext cx="7729728" cy="3101983"/>
          </a:xfrm>
        </p:spPr>
        <p:txBody>
          <a:bodyPr/>
          <a:lstStyle/>
          <a:p>
            <a:r>
              <a:rPr lang="en-GB" b="0" i="0" dirty="0">
                <a:solidFill>
                  <a:schemeClr val="tx1"/>
                </a:solidFill>
                <a:effectLst/>
              </a:rPr>
              <a:t>Removed height and width styles from the generated pizza elements and resized the pizza image to 100 x 100 to prevent the browser from having to resize the images.</a:t>
            </a:r>
            <a:endParaRPr lang="en-IN" dirty="0">
              <a:solidFill>
                <a:schemeClr val="tx1"/>
              </a:solidFill>
            </a:endParaRPr>
          </a:p>
        </p:txBody>
      </p:sp>
      <p:sp>
        <p:nvSpPr>
          <p:cNvPr id="5" name="TextBox 4">
            <a:extLst>
              <a:ext uri="{FF2B5EF4-FFF2-40B4-BE49-F238E27FC236}">
                <a16:creationId xmlns:a16="http://schemas.microsoft.com/office/drawing/2014/main" id="{8F89C6CA-6A6F-ECDA-1558-486E1517DE85}"/>
              </a:ext>
            </a:extLst>
          </p:cNvPr>
          <p:cNvSpPr txBox="1"/>
          <p:nvPr/>
        </p:nvSpPr>
        <p:spPr>
          <a:xfrm>
            <a:off x="313765" y="3429000"/>
            <a:ext cx="6096000" cy="2031325"/>
          </a:xfrm>
          <a:prstGeom prst="rect">
            <a:avLst/>
          </a:prstGeom>
          <a:noFill/>
        </p:spPr>
        <p:txBody>
          <a:bodyPr wrap="square">
            <a:spAutoFit/>
          </a:bodyPr>
          <a:lstStyle/>
          <a:p>
            <a:r>
              <a:rPr lang="en-IN"/>
              <a:t>document.addEventListener('DOMContentLoaded', function() {</a:t>
            </a:r>
          </a:p>
          <a:p>
            <a:r>
              <a:rPr lang="en-IN"/>
              <a:t>  var cols = 8;</a:t>
            </a:r>
          </a:p>
          <a:p>
            <a:r>
              <a:rPr lang="en-IN"/>
              <a:t>  var s = 256;</a:t>
            </a:r>
          </a:p>
          <a:p>
            <a:r>
              <a:rPr lang="en-IN"/>
              <a:t>  for (var i = 31; i--;) {</a:t>
            </a:r>
          </a:p>
          <a:p>
            <a:r>
              <a:rPr lang="en-IN"/>
              <a:t>    var elem = document.createElement('img');</a:t>
            </a:r>
          </a:p>
          <a:p>
            <a:r>
              <a:rPr lang="en-IN"/>
              <a:t>    elem.className = 'mover';</a:t>
            </a:r>
          </a:p>
          <a:p>
            <a:r>
              <a:rPr lang="en-IN"/>
              <a:t>    elem.src = "../public/img/pizza-slider.png";</a:t>
            </a:r>
            <a:endParaRPr lang="en-IN" dirty="0"/>
          </a:p>
        </p:txBody>
      </p:sp>
      <p:sp>
        <p:nvSpPr>
          <p:cNvPr id="7" name="TextBox 6">
            <a:extLst>
              <a:ext uri="{FF2B5EF4-FFF2-40B4-BE49-F238E27FC236}">
                <a16:creationId xmlns:a16="http://schemas.microsoft.com/office/drawing/2014/main" id="{99954A8E-6B1E-E5AD-43B4-841B0EA766F4}"/>
              </a:ext>
            </a:extLst>
          </p:cNvPr>
          <p:cNvSpPr txBox="1"/>
          <p:nvPr/>
        </p:nvSpPr>
        <p:spPr>
          <a:xfrm>
            <a:off x="5450541" y="4616736"/>
            <a:ext cx="6096000" cy="2031325"/>
          </a:xfrm>
          <a:prstGeom prst="rect">
            <a:avLst/>
          </a:prstGeom>
          <a:noFill/>
        </p:spPr>
        <p:txBody>
          <a:bodyPr wrap="square">
            <a:spAutoFit/>
          </a:bodyPr>
          <a:lstStyle/>
          <a:p>
            <a:r>
              <a:rPr lang="en-IN" dirty="0" err="1"/>
              <a:t>elem.basicLeft</a:t>
            </a:r>
            <a:r>
              <a:rPr lang="en-IN" dirty="0"/>
              <a:t> = (</a:t>
            </a:r>
            <a:r>
              <a:rPr lang="en-IN" dirty="0" err="1"/>
              <a:t>i</a:t>
            </a:r>
            <a:r>
              <a:rPr lang="en-IN" dirty="0"/>
              <a:t> % cols) * s;</a:t>
            </a:r>
          </a:p>
          <a:p>
            <a:r>
              <a:rPr lang="en-IN" dirty="0"/>
              <a:t>    </a:t>
            </a:r>
            <a:r>
              <a:rPr lang="en-IN" dirty="0" err="1"/>
              <a:t>elem.style.top</a:t>
            </a:r>
            <a:r>
              <a:rPr lang="en-IN" dirty="0"/>
              <a:t> = (</a:t>
            </a:r>
            <a:r>
              <a:rPr lang="en-IN" dirty="0" err="1"/>
              <a:t>Math.floor</a:t>
            </a:r>
            <a:r>
              <a:rPr lang="en-IN" dirty="0"/>
              <a:t>(</a:t>
            </a:r>
            <a:r>
              <a:rPr lang="en-IN" dirty="0" err="1"/>
              <a:t>i</a:t>
            </a:r>
            <a:r>
              <a:rPr lang="en-IN" dirty="0"/>
              <a:t> / cols) * s) + '</a:t>
            </a:r>
            <a:r>
              <a:rPr lang="en-IN" dirty="0" err="1"/>
              <a:t>px</a:t>
            </a:r>
            <a:r>
              <a:rPr lang="en-IN" dirty="0"/>
              <a:t>';</a:t>
            </a:r>
          </a:p>
          <a:p>
            <a:r>
              <a:rPr lang="en-IN" dirty="0"/>
              <a:t>    </a:t>
            </a:r>
            <a:r>
              <a:rPr lang="en-IN" dirty="0" err="1"/>
              <a:t>document.querySelector</a:t>
            </a:r>
            <a:r>
              <a:rPr lang="en-IN" dirty="0"/>
              <a:t>("#movingPizzas1").</a:t>
            </a:r>
            <a:r>
              <a:rPr lang="en-IN" dirty="0" err="1"/>
              <a:t>appendChild</a:t>
            </a:r>
            <a:r>
              <a:rPr lang="en-IN" dirty="0"/>
              <a:t>(</a:t>
            </a:r>
            <a:r>
              <a:rPr lang="en-IN" dirty="0" err="1"/>
              <a:t>elem</a:t>
            </a:r>
            <a:r>
              <a:rPr lang="en-IN" dirty="0"/>
              <a:t>);</a:t>
            </a:r>
          </a:p>
          <a:p>
            <a:r>
              <a:rPr lang="en-IN" dirty="0"/>
              <a:t>  }</a:t>
            </a:r>
          </a:p>
          <a:p>
            <a:r>
              <a:rPr lang="en-IN" dirty="0"/>
              <a:t>  </a:t>
            </a:r>
            <a:r>
              <a:rPr lang="en-IN" dirty="0" err="1"/>
              <a:t>updatePositions</a:t>
            </a:r>
            <a:r>
              <a:rPr lang="en-IN" dirty="0"/>
              <a:t>();</a:t>
            </a:r>
          </a:p>
          <a:p>
            <a:r>
              <a:rPr lang="en-IN" dirty="0"/>
              <a:t>});</a:t>
            </a:r>
          </a:p>
        </p:txBody>
      </p:sp>
    </p:spTree>
    <p:extLst>
      <p:ext uri="{BB962C8B-B14F-4D97-AF65-F5344CB8AC3E}">
        <p14:creationId xmlns:p14="http://schemas.microsoft.com/office/powerpoint/2010/main" val="1092365573"/>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03B9A-57E4-607C-7B22-1CDB1972C3E8}"/>
              </a:ext>
            </a:extLst>
          </p:cNvPr>
          <p:cNvSpPr>
            <a:spLocks noGrp="1"/>
          </p:cNvSpPr>
          <p:nvPr>
            <p:ph type="title"/>
          </p:nvPr>
        </p:nvSpPr>
        <p:spPr>
          <a:xfrm>
            <a:off x="2428359" y="2748668"/>
            <a:ext cx="7729728" cy="1188720"/>
          </a:xfrm>
        </p:spPr>
        <p:txBody>
          <a:bodyPr/>
          <a:lstStyle/>
          <a:p>
            <a:r>
              <a:rPr lang="en-IN" dirty="0"/>
              <a:t>OPTIMIZING A WEBPAGE AND BOOTSTRAP</a:t>
            </a:r>
          </a:p>
        </p:txBody>
      </p:sp>
    </p:spTree>
    <p:extLst>
      <p:ext uri="{BB962C8B-B14F-4D97-AF65-F5344CB8AC3E}">
        <p14:creationId xmlns:p14="http://schemas.microsoft.com/office/powerpoint/2010/main" val="3528908194"/>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911BF-967C-DDC0-3FC0-4E8C353FD47B}"/>
              </a:ext>
            </a:extLst>
          </p:cNvPr>
          <p:cNvSpPr>
            <a:spLocks noGrp="1"/>
          </p:cNvSpPr>
          <p:nvPr>
            <p:ph type="title"/>
          </p:nvPr>
        </p:nvSpPr>
        <p:spPr/>
        <p:txBody>
          <a:bodyPr/>
          <a:lstStyle/>
          <a:p>
            <a:r>
              <a:rPr lang="en-IN" dirty="0"/>
              <a:t>Optimized animations </a:t>
            </a:r>
          </a:p>
        </p:txBody>
      </p:sp>
      <p:sp>
        <p:nvSpPr>
          <p:cNvPr id="3" name="Content Placeholder 2">
            <a:extLst>
              <a:ext uri="{FF2B5EF4-FFF2-40B4-BE49-F238E27FC236}">
                <a16:creationId xmlns:a16="http://schemas.microsoft.com/office/drawing/2014/main" id="{879CE9D9-CAF4-9091-5916-FE1361BBDD7D}"/>
              </a:ext>
            </a:extLst>
          </p:cNvPr>
          <p:cNvSpPr>
            <a:spLocks noGrp="1"/>
          </p:cNvSpPr>
          <p:nvPr>
            <p:ph idx="1"/>
          </p:nvPr>
        </p:nvSpPr>
        <p:spPr/>
        <p:txBody>
          <a:bodyPr/>
          <a:lstStyle/>
          <a:p>
            <a:r>
              <a:rPr lang="en-GB" b="0" i="0" dirty="0">
                <a:solidFill>
                  <a:schemeClr val="tx1"/>
                </a:solidFill>
                <a:effectLst/>
              </a:rPr>
              <a:t>Added the </a:t>
            </a:r>
            <a:r>
              <a:rPr lang="en-GB" b="0" i="0" dirty="0" err="1">
                <a:solidFill>
                  <a:schemeClr val="tx1"/>
                </a:solidFill>
                <a:effectLst/>
              </a:rPr>
              <a:t>updatePositions</a:t>
            </a:r>
            <a:r>
              <a:rPr lang="en-GB" b="0" i="0" dirty="0">
                <a:solidFill>
                  <a:schemeClr val="tx1"/>
                </a:solidFill>
                <a:effectLst/>
              </a:rPr>
              <a:t> function as a parameter to the </a:t>
            </a:r>
            <a:r>
              <a:rPr lang="en-GB" b="0" i="0" dirty="0" err="1">
                <a:solidFill>
                  <a:schemeClr val="tx1"/>
                </a:solidFill>
                <a:effectLst/>
              </a:rPr>
              <a:t>window.requestAnimationFrame</a:t>
            </a:r>
            <a:r>
              <a:rPr lang="en-GB" b="0" i="0" dirty="0">
                <a:solidFill>
                  <a:schemeClr val="tx1"/>
                </a:solidFill>
                <a:effectLst/>
              </a:rPr>
              <a:t> method in the scroll event listener which optimizes concurrent animations together into a single reflow and repaint cycle.</a:t>
            </a:r>
            <a:endParaRPr lang="en-IN" dirty="0">
              <a:solidFill>
                <a:schemeClr val="tx1"/>
              </a:solidFill>
            </a:endParaRPr>
          </a:p>
        </p:txBody>
      </p:sp>
      <p:sp>
        <p:nvSpPr>
          <p:cNvPr id="6" name="TextBox 5">
            <a:extLst>
              <a:ext uri="{FF2B5EF4-FFF2-40B4-BE49-F238E27FC236}">
                <a16:creationId xmlns:a16="http://schemas.microsoft.com/office/drawing/2014/main" id="{0D2F0394-E140-6AC5-E6E7-FE21E16FD04C}"/>
              </a:ext>
            </a:extLst>
          </p:cNvPr>
          <p:cNvSpPr txBox="1"/>
          <p:nvPr/>
        </p:nvSpPr>
        <p:spPr>
          <a:xfrm>
            <a:off x="2429436" y="4285147"/>
            <a:ext cx="6096000" cy="923330"/>
          </a:xfrm>
          <a:prstGeom prst="rect">
            <a:avLst/>
          </a:prstGeom>
          <a:noFill/>
        </p:spPr>
        <p:txBody>
          <a:bodyPr wrap="square">
            <a:spAutoFit/>
          </a:bodyPr>
          <a:lstStyle/>
          <a:p>
            <a:r>
              <a:rPr lang="en-IN" dirty="0" err="1"/>
              <a:t>window.addEventListener</a:t>
            </a:r>
            <a:r>
              <a:rPr lang="en-IN" dirty="0"/>
              <a:t>('scroll', function() {</a:t>
            </a:r>
          </a:p>
          <a:p>
            <a:r>
              <a:rPr lang="en-IN" dirty="0"/>
              <a:t>	</a:t>
            </a:r>
            <a:r>
              <a:rPr lang="en-IN" dirty="0" err="1"/>
              <a:t>window.requestAnimationFrame</a:t>
            </a:r>
            <a:r>
              <a:rPr lang="en-IN" dirty="0"/>
              <a:t>(</a:t>
            </a:r>
            <a:r>
              <a:rPr lang="en-IN" dirty="0" err="1"/>
              <a:t>updatePositions</a:t>
            </a:r>
            <a:r>
              <a:rPr lang="en-IN" dirty="0"/>
              <a:t>);</a:t>
            </a:r>
          </a:p>
          <a:p>
            <a:r>
              <a:rPr lang="en-IN" dirty="0"/>
              <a:t>});</a:t>
            </a:r>
          </a:p>
        </p:txBody>
      </p:sp>
    </p:spTree>
    <p:extLst>
      <p:ext uri="{BB962C8B-B14F-4D97-AF65-F5344CB8AC3E}">
        <p14:creationId xmlns:p14="http://schemas.microsoft.com/office/powerpoint/2010/main" val="4246083014"/>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74F85-1B7E-704D-D536-DE49BEF62040}"/>
              </a:ext>
            </a:extLst>
          </p:cNvPr>
          <p:cNvSpPr>
            <a:spLocks noGrp="1"/>
          </p:cNvSpPr>
          <p:nvPr>
            <p:ph type="title"/>
          </p:nvPr>
        </p:nvSpPr>
        <p:spPr/>
        <p:txBody>
          <a:bodyPr/>
          <a:lstStyle/>
          <a:p>
            <a:r>
              <a:rPr lang="en-IN" dirty="0"/>
              <a:t>Resized pizza</a:t>
            </a:r>
          </a:p>
        </p:txBody>
      </p:sp>
      <p:sp>
        <p:nvSpPr>
          <p:cNvPr id="5" name="TextBox 4">
            <a:extLst>
              <a:ext uri="{FF2B5EF4-FFF2-40B4-BE49-F238E27FC236}">
                <a16:creationId xmlns:a16="http://schemas.microsoft.com/office/drawing/2014/main" id="{52152176-2610-DBC4-129E-071DBE8FD602}"/>
              </a:ext>
            </a:extLst>
          </p:cNvPr>
          <p:cNvSpPr txBox="1"/>
          <p:nvPr/>
        </p:nvSpPr>
        <p:spPr>
          <a:xfrm>
            <a:off x="2151529" y="2249252"/>
            <a:ext cx="6096000" cy="369332"/>
          </a:xfrm>
          <a:prstGeom prst="rect">
            <a:avLst/>
          </a:prstGeom>
          <a:noFill/>
        </p:spPr>
        <p:txBody>
          <a:bodyPr wrap="square">
            <a:spAutoFit/>
          </a:bodyPr>
          <a:lstStyle/>
          <a:p>
            <a:r>
              <a:rPr lang="en-IN" b="1" i="0" dirty="0">
                <a:effectLst/>
              </a:rPr>
              <a:t>Improved Efficiency</a:t>
            </a:r>
            <a:endParaRPr lang="en-IN" dirty="0"/>
          </a:p>
        </p:txBody>
      </p:sp>
      <p:sp>
        <p:nvSpPr>
          <p:cNvPr id="8" name="TextBox 7">
            <a:extLst>
              <a:ext uri="{FF2B5EF4-FFF2-40B4-BE49-F238E27FC236}">
                <a16:creationId xmlns:a16="http://schemas.microsoft.com/office/drawing/2014/main" id="{D44A8452-A174-2630-C8E1-CBDB7CBCE4D4}"/>
              </a:ext>
            </a:extLst>
          </p:cNvPr>
          <p:cNvSpPr txBox="1"/>
          <p:nvPr/>
        </p:nvSpPr>
        <p:spPr>
          <a:xfrm>
            <a:off x="2151529" y="2883131"/>
            <a:ext cx="7853082" cy="3139321"/>
          </a:xfrm>
          <a:prstGeom prst="rect">
            <a:avLst/>
          </a:prstGeom>
          <a:noFill/>
        </p:spPr>
        <p:txBody>
          <a:bodyPr wrap="square">
            <a:spAutoFit/>
          </a:bodyPr>
          <a:lstStyle/>
          <a:p>
            <a:r>
              <a:rPr lang="en-IN" dirty="0"/>
              <a:t>function </a:t>
            </a:r>
            <a:r>
              <a:rPr lang="en-IN" dirty="0" err="1"/>
              <a:t>changePizzaSizes</a:t>
            </a:r>
            <a:r>
              <a:rPr lang="en-IN" dirty="0"/>
              <a:t>(size) {</a:t>
            </a:r>
          </a:p>
          <a:p>
            <a:r>
              <a:rPr lang="en-IN" dirty="0"/>
              <a:t>	var dx = </a:t>
            </a:r>
            <a:r>
              <a:rPr lang="en-IN" dirty="0" err="1"/>
              <a:t>determineDx</a:t>
            </a:r>
            <a:r>
              <a:rPr lang="en-IN" dirty="0"/>
              <a:t>(</a:t>
            </a:r>
            <a:r>
              <a:rPr lang="en-IN" dirty="0" err="1"/>
              <a:t>document.querySelector</a:t>
            </a:r>
            <a:r>
              <a:rPr lang="en-IN" dirty="0"/>
              <a:t>(".</a:t>
            </a:r>
            <a:r>
              <a:rPr lang="en-IN" dirty="0" err="1"/>
              <a:t>randomPizzaContainer</a:t>
            </a:r>
            <a:r>
              <a:rPr lang="en-IN" dirty="0"/>
              <a:t>"), size);</a:t>
            </a:r>
          </a:p>
          <a:p>
            <a:r>
              <a:rPr lang="en-IN" dirty="0"/>
              <a:t>  for (var </a:t>
            </a:r>
            <a:r>
              <a:rPr lang="en-IN" dirty="0" err="1"/>
              <a:t>i</a:t>
            </a:r>
            <a:r>
              <a:rPr lang="en-IN" dirty="0"/>
              <a:t> = 0; </a:t>
            </a:r>
            <a:r>
              <a:rPr lang="en-IN" dirty="0" err="1"/>
              <a:t>i</a:t>
            </a:r>
            <a:r>
              <a:rPr lang="en-IN" dirty="0"/>
              <a:t> &lt; </a:t>
            </a:r>
            <a:r>
              <a:rPr lang="en-IN" dirty="0" err="1"/>
              <a:t>document.querySelectorAll</a:t>
            </a:r>
            <a:r>
              <a:rPr lang="en-IN" dirty="0"/>
              <a:t>(".</a:t>
            </a:r>
            <a:r>
              <a:rPr lang="en-IN" dirty="0" err="1"/>
              <a:t>randomPizzaContainer</a:t>
            </a:r>
            <a:r>
              <a:rPr lang="en-IN" dirty="0"/>
              <a:t>").length; </a:t>
            </a:r>
            <a:r>
              <a:rPr lang="en-IN" dirty="0" err="1"/>
              <a:t>i</a:t>
            </a:r>
            <a:r>
              <a:rPr lang="en-IN" dirty="0"/>
              <a:t>++) {</a:t>
            </a:r>
          </a:p>
          <a:p>
            <a:r>
              <a:rPr lang="en-IN" dirty="0"/>
              <a:t>    var </a:t>
            </a:r>
            <a:r>
              <a:rPr lang="en-IN" dirty="0" err="1"/>
              <a:t>newwidth</a:t>
            </a:r>
            <a:r>
              <a:rPr lang="en-IN" dirty="0"/>
              <a:t> = (</a:t>
            </a:r>
            <a:r>
              <a:rPr lang="en-IN" dirty="0" err="1"/>
              <a:t>document.querySelectorAll</a:t>
            </a:r>
            <a:r>
              <a:rPr lang="en-IN" dirty="0"/>
              <a:t>(".</a:t>
            </a:r>
            <a:r>
              <a:rPr lang="en-IN" dirty="0" err="1"/>
              <a:t>randomPizzaContainer</a:t>
            </a:r>
            <a:r>
              <a:rPr lang="en-IN" dirty="0"/>
              <a:t>")[</a:t>
            </a:r>
            <a:r>
              <a:rPr lang="en-IN" dirty="0" err="1"/>
              <a:t>i</a:t>
            </a:r>
            <a:r>
              <a:rPr lang="en-IN" dirty="0"/>
              <a:t>].</a:t>
            </a:r>
            <a:r>
              <a:rPr lang="en-IN" dirty="0" err="1"/>
              <a:t>offsetWidth</a:t>
            </a:r>
            <a:r>
              <a:rPr lang="en-IN" dirty="0"/>
              <a:t> + dx) + '</a:t>
            </a:r>
            <a:r>
              <a:rPr lang="en-IN" dirty="0" err="1"/>
              <a:t>px</a:t>
            </a:r>
            <a:r>
              <a:rPr lang="en-IN" dirty="0"/>
              <a:t>';</a:t>
            </a:r>
          </a:p>
          <a:p>
            <a:r>
              <a:rPr lang="en-IN" dirty="0"/>
              <a:t>    </a:t>
            </a:r>
            <a:r>
              <a:rPr lang="en-IN" dirty="0" err="1"/>
              <a:t>document.querySelectorAll</a:t>
            </a:r>
            <a:r>
              <a:rPr lang="en-IN" dirty="0"/>
              <a:t>(".</a:t>
            </a:r>
            <a:r>
              <a:rPr lang="en-IN" dirty="0" err="1"/>
              <a:t>randomPizzaContainer</a:t>
            </a:r>
            <a:r>
              <a:rPr lang="en-IN" dirty="0"/>
              <a:t>")[</a:t>
            </a:r>
            <a:r>
              <a:rPr lang="en-IN" dirty="0" err="1"/>
              <a:t>i</a:t>
            </a:r>
            <a:r>
              <a:rPr lang="en-IN" dirty="0"/>
              <a:t>].</a:t>
            </a:r>
            <a:r>
              <a:rPr lang="en-IN" dirty="0" err="1"/>
              <a:t>style.width</a:t>
            </a:r>
            <a:r>
              <a:rPr lang="en-IN" dirty="0"/>
              <a:t> = </a:t>
            </a:r>
            <a:r>
              <a:rPr lang="en-IN" dirty="0" err="1"/>
              <a:t>newwidth</a:t>
            </a:r>
            <a:r>
              <a:rPr lang="en-IN" dirty="0"/>
              <a:t>;</a:t>
            </a:r>
          </a:p>
          <a:p>
            <a:r>
              <a:rPr lang="en-IN" dirty="0"/>
              <a:t>  }</a:t>
            </a:r>
          </a:p>
          <a:p>
            <a:r>
              <a:rPr lang="en-IN" dirty="0"/>
              <a:t>}</a:t>
            </a:r>
          </a:p>
        </p:txBody>
      </p:sp>
    </p:spTree>
    <p:extLst>
      <p:ext uri="{BB962C8B-B14F-4D97-AF65-F5344CB8AC3E}">
        <p14:creationId xmlns:p14="http://schemas.microsoft.com/office/powerpoint/2010/main" val="909100357"/>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496508-5059-06B9-762D-023978C2A153}"/>
              </a:ext>
            </a:extLst>
          </p:cNvPr>
          <p:cNvSpPr txBox="1"/>
          <p:nvPr/>
        </p:nvSpPr>
        <p:spPr>
          <a:xfrm>
            <a:off x="2034988" y="656308"/>
            <a:ext cx="7925876" cy="923330"/>
          </a:xfrm>
          <a:prstGeom prst="rect">
            <a:avLst/>
          </a:prstGeom>
          <a:noFill/>
        </p:spPr>
        <p:txBody>
          <a:bodyPr wrap="square">
            <a:spAutoFit/>
          </a:bodyPr>
          <a:lstStyle/>
          <a:p>
            <a:r>
              <a:rPr lang="en-GB" b="1" i="0" dirty="0">
                <a:effectLst/>
              </a:rPr>
              <a:t>Moved the </a:t>
            </a:r>
            <a:r>
              <a:rPr lang="en-GB" b="1" i="0" dirty="0" err="1">
                <a:effectLst/>
              </a:rPr>
              <a:t>newwidth</a:t>
            </a:r>
            <a:r>
              <a:rPr lang="en-GB" b="1" i="0" dirty="0">
                <a:effectLst/>
              </a:rPr>
              <a:t> calculation inside the </a:t>
            </a:r>
            <a:r>
              <a:rPr lang="en-GB" b="1" i="0" dirty="0" err="1">
                <a:effectLst/>
              </a:rPr>
              <a:t>changePizzaSizes</a:t>
            </a:r>
            <a:r>
              <a:rPr lang="en-GB" b="1" i="0" dirty="0">
                <a:effectLst/>
              </a:rPr>
              <a:t> function out of the loop. Again, selected only the first .</a:t>
            </a:r>
            <a:r>
              <a:rPr lang="en-GB" b="1" i="0" dirty="0" err="1">
                <a:effectLst/>
              </a:rPr>
              <a:t>randomPizzaContainer</a:t>
            </a:r>
            <a:r>
              <a:rPr lang="en-GB" b="1" i="0" dirty="0">
                <a:effectLst/>
              </a:rPr>
              <a:t> element in the document.</a:t>
            </a:r>
            <a:endParaRPr lang="en-IN" b="1" dirty="0"/>
          </a:p>
        </p:txBody>
      </p:sp>
      <p:sp>
        <p:nvSpPr>
          <p:cNvPr id="7" name="TextBox 6">
            <a:extLst>
              <a:ext uri="{FF2B5EF4-FFF2-40B4-BE49-F238E27FC236}">
                <a16:creationId xmlns:a16="http://schemas.microsoft.com/office/drawing/2014/main" id="{F0554CFC-3332-FCDB-87C7-1BFA6ED5C45E}"/>
              </a:ext>
            </a:extLst>
          </p:cNvPr>
          <p:cNvSpPr txBox="1"/>
          <p:nvPr/>
        </p:nvSpPr>
        <p:spPr>
          <a:xfrm>
            <a:off x="2034988" y="2408001"/>
            <a:ext cx="8265459" cy="2308324"/>
          </a:xfrm>
          <a:prstGeom prst="rect">
            <a:avLst/>
          </a:prstGeom>
          <a:noFill/>
        </p:spPr>
        <p:txBody>
          <a:bodyPr wrap="square">
            <a:spAutoFit/>
          </a:bodyPr>
          <a:lstStyle/>
          <a:p>
            <a:r>
              <a:rPr lang="en-IN" dirty="0"/>
              <a:t>function </a:t>
            </a:r>
            <a:r>
              <a:rPr lang="en-IN" dirty="0" err="1"/>
              <a:t>changePizzaSizes</a:t>
            </a:r>
            <a:r>
              <a:rPr lang="en-IN" dirty="0"/>
              <a:t>(size) {</a:t>
            </a:r>
          </a:p>
          <a:p>
            <a:r>
              <a:rPr lang="en-IN" dirty="0"/>
              <a:t>	var dx = </a:t>
            </a:r>
            <a:r>
              <a:rPr lang="en-IN" dirty="0" err="1"/>
              <a:t>determineDx</a:t>
            </a:r>
            <a:r>
              <a:rPr lang="en-IN" dirty="0"/>
              <a:t>(</a:t>
            </a:r>
            <a:r>
              <a:rPr lang="en-IN" dirty="0" err="1"/>
              <a:t>document.querySelector</a:t>
            </a:r>
            <a:r>
              <a:rPr lang="en-IN" dirty="0"/>
              <a:t>(".</a:t>
            </a:r>
            <a:r>
              <a:rPr lang="en-IN" dirty="0" err="1"/>
              <a:t>randomPizzaContainer</a:t>
            </a:r>
            <a:r>
              <a:rPr lang="en-IN" dirty="0"/>
              <a:t>"), size);</a:t>
            </a:r>
          </a:p>
          <a:p>
            <a:r>
              <a:rPr lang="en-IN" dirty="0"/>
              <a:t>	var </a:t>
            </a:r>
            <a:r>
              <a:rPr lang="en-IN" dirty="0" err="1"/>
              <a:t>newwidth</a:t>
            </a:r>
            <a:r>
              <a:rPr lang="en-IN" dirty="0"/>
              <a:t> = (</a:t>
            </a:r>
            <a:r>
              <a:rPr lang="en-IN" dirty="0" err="1"/>
              <a:t>document.querySelector</a:t>
            </a:r>
            <a:r>
              <a:rPr lang="en-IN" dirty="0"/>
              <a:t>(".</a:t>
            </a:r>
            <a:r>
              <a:rPr lang="en-IN" dirty="0" err="1"/>
              <a:t>randomPizzaContainer</a:t>
            </a:r>
            <a:r>
              <a:rPr lang="en-IN" dirty="0"/>
              <a:t>").</a:t>
            </a:r>
            <a:r>
              <a:rPr lang="en-IN" dirty="0" err="1"/>
              <a:t>offsetWidth</a:t>
            </a:r>
            <a:r>
              <a:rPr lang="en-IN" dirty="0"/>
              <a:t> + dx) + '</a:t>
            </a:r>
            <a:r>
              <a:rPr lang="en-IN" dirty="0" err="1"/>
              <a:t>px</a:t>
            </a:r>
            <a:r>
              <a:rPr lang="en-IN" dirty="0"/>
              <a:t>';</a:t>
            </a:r>
          </a:p>
          <a:p>
            <a:r>
              <a:rPr lang="en-IN" dirty="0"/>
              <a:t>  for (var </a:t>
            </a:r>
            <a:r>
              <a:rPr lang="en-IN" dirty="0" err="1"/>
              <a:t>i</a:t>
            </a:r>
            <a:r>
              <a:rPr lang="en-IN" dirty="0"/>
              <a:t> = 0; </a:t>
            </a:r>
            <a:r>
              <a:rPr lang="en-IN" dirty="0" err="1"/>
              <a:t>i</a:t>
            </a:r>
            <a:r>
              <a:rPr lang="en-IN" dirty="0"/>
              <a:t> &lt; </a:t>
            </a:r>
            <a:r>
              <a:rPr lang="en-IN" dirty="0" err="1"/>
              <a:t>document.querySelectorAll</a:t>
            </a:r>
            <a:r>
              <a:rPr lang="en-IN" dirty="0"/>
              <a:t>(".</a:t>
            </a:r>
            <a:r>
              <a:rPr lang="en-IN" dirty="0" err="1"/>
              <a:t>randomPizzaContainer</a:t>
            </a:r>
            <a:r>
              <a:rPr lang="en-IN" dirty="0"/>
              <a:t>").length; </a:t>
            </a:r>
            <a:r>
              <a:rPr lang="en-IN" dirty="0" err="1"/>
              <a:t>i</a:t>
            </a:r>
            <a:r>
              <a:rPr lang="en-IN" dirty="0"/>
              <a:t>++) {</a:t>
            </a:r>
          </a:p>
          <a:p>
            <a:r>
              <a:rPr lang="en-IN" dirty="0"/>
              <a:t>    </a:t>
            </a:r>
            <a:r>
              <a:rPr lang="en-IN" dirty="0" err="1"/>
              <a:t>document.querySelectorAll</a:t>
            </a:r>
            <a:r>
              <a:rPr lang="en-IN" dirty="0"/>
              <a:t>(".</a:t>
            </a:r>
            <a:r>
              <a:rPr lang="en-IN" dirty="0" err="1"/>
              <a:t>randomPizzaContainer</a:t>
            </a:r>
            <a:r>
              <a:rPr lang="en-IN" dirty="0"/>
              <a:t>")[</a:t>
            </a:r>
            <a:r>
              <a:rPr lang="en-IN" dirty="0" err="1"/>
              <a:t>i</a:t>
            </a:r>
            <a:r>
              <a:rPr lang="en-IN" dirty="0"/>
              <a:t>].</a:t>
            </a:r>
            <a:r>
              <a:rPr lang="en-IN" dirty="0" err="1"/>
              <a:t>style.width</a:t>
            </a:r>
            <a:r>
              <a:rPr lang="en-IN" dirty="0"/>
              <a:t> = </a:t>
            </a:r>
            <a:r>
              <a:rPr lang="en-IN" dirty="0" err="1"/>
              <a:t>newwidth</a:t>
            </a:r>
            <a:r>
              <a:rPr lang="en-IN" dirty="0"/>
              <a:t>;</a:t>
            </a:r>
          </a:p>
          <a:p>
            <a:r>
              <a:rPr lang="en-IN" dirty="0"/>
              <a:t>  }</a:t>
            </a:r>
          </a:p>
          <a:p>
            <a:r>
              <a:rPr lang="en-IN" dirty="0"/>
              <a:t>}</a:t>
            </a:r>
          </a:p>
        </p:txBody>
      </p:sp>
    </p:spTree>
    <p:extLst>
      <p:ext uri="{BB962C8B-B14F-4D97-AF65-F5344CB8AC3E}">
        <p14:creationId xmlns:p14="http://schemas.microsoft.com/office/powerpoint/2010/main" val="1839419718"/>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269752-1C82-001F-AA68-CFA9E2094C65}"/>
              </a:ext>
            </a:extLst>
          </p:cNvPr>
          <p:cNvSpPr txBox="1"/>
          <p:nvPr/>
        </p:nvSpPr>
        <p:spPr>
          <a:xfrm>
            <a:off x="2231136" y="466182"/>
            <a:ext cx="7630040" cy="923330"/>
          </a:xfrm>
          <a:prstGeom prst="rect">
            <a:avLst/>
          </a:prstGeom>
          <a:noFill/>
        </p:spPr>
        <p:txBody>
          <a:bodyPr wrap="square">
            <a:spAutoFit/>
          </a:bodyPr>
          <a:lstStyle/>
          <a:p>
            <a:r>
              <a:rPr lang="en-GB" b="1" i="0" dirty="0">
                <a:effectLst/>
              </a:rPr>
              <a:t>Created a new variable to hold all of the .</a:t>
            </a:r>
            <a:r>
              <a:rPr lang="en-GB" b="1" i="0" dirty="0" err="1">
                <a:effectLst/>
              </a:rPr>
              <a:t>randomPizzaContainer</a:t>
            </a:r>
            <a:r>
              <a:rPr lang="en-GB" b="1" i="0" dirty="0">
                <a:effectLst/>
              </a:rPr>
              <a:t> elements in the document and looped through the elements to apply the new width value.</a:t>
            </a:r>
            <a:endParaRPr lang="en-IN" b="1" dirty="0"/>
          </a:p>
        </p:txBody>
      </p:sp>
      <p:sp>
        <p:nvSpPr>
          <p:cNvPr id="8" name="TextBox 7">
            <a:extLst>
              <a:ext uri="{FF2B5EF4-FFF2-40B4-BE49-F238E27FC236}">
                <a16:creationId xmlns:a16="http://schemas.microsoft.com/office/drawing/2014/main" id="{93E19141-65DE-EA2A-0661-2468299CF9A5}"/>
              </a:ext>
            </a:extLst>
          </p:cNvPr>
          <p:cNvSpPr txBox="1"/>
          <p:nvPr/>
        </p:nvSpPr>
        <p:spPr>
          <a:xfrm>
            <a:off x="2231136" y="1788529"/>
            <a:ext cx="6096000" cy="3693319"/>
          </a:xfrm>
          <a:prstGeom prst="rect">
            <a:avLst/>
          </a:prstGeom>
          <a:noFill/>
        </p:spPr>
        <p:txBody>
          <a:bodyPr wrap="square">
            <a:spAutoFit/>
          </a:bodyPr>
          <a:lstStyle/>
          <a:p>
            <a:r>
              <a:rPr lang="en-IN" dirty="0"/>
              <a:t>function </a:t>
            </a:r>
            <a:r>
              <a:rPr lang="en-IN" dirty="0" err="1"/>
              <a:t>changePizzaSizes</a:t>
            </a:r>
            <a:r>
              <a:rPr lang="en-IN" dirty="0"/>
              <a:t>(size) {</a:t>
            </a:r>
          </a:p>
          <a:p>
            <a:r>
              <a:rPr lang="en-IN" dirty="0"/>
              <a:t>	var dx = </a:t>
            </a:r>
            <a:r>
              <a:rPr lang="en-IN" dirty="0" err="1"/>
              <a:t>determineDx</a:t>
            </a:r>
            <a:r>
              <a:rPr lang="en-IN" dirty="0"/>
              <a:t>(</a:t>
            </a:r>
            <a:r>
              <a:rPr lang="en-IN" dirty="0" err="1"/>
              <a:t>document.querySelector</a:t>
            </a:r>
            <a:r>
              <a:rPr lang="en-IN" dirty="0"/>
              <a:t>(".</a:t>
            </a:r>
            <a:r>
              <a:rPr lang="en-IN" dirty="0" err="1"/>
              <a:t>randomPizzaContainer</a:t>
            </a:r>
            <a:r>
              <a:rPr lang="en-IN" dirty="0"/>
              <a:t>"), size);</a:t>
            </a:r>
          </a:p>
          <a:p>
            <a:r>
              <a:rPr lang="en-IN" dirty="0"/>
              <a:t>	var </a:t>
            </a:r>
            <a:r>
              <a:rPr lang="en-IN" dirty="0" err="1"/>
              <a:t>newwidth</a:t>
            </a:r>
            <a:r>
              <a:rPr lang="en-IN" dirty="0"/>
              <a:t> = (</a:t>
            </a:r>
            <a:r>
              <a:rPr lang="en-IN" dirty="0" err="1"/>
              <a:t>document.querySelector</a:t>
            </a:r>
            <a:r>
              <a:rPr lang="en-IN" dirty="0"/>
              <a:t>(".</a:t>
            </a:r>
            <a:r>
              <a:rPr lang="en-IN" dirty="0" err="1"/>
              <a:t>randomPizzaContainer</a:t>
            </a:r>
            <a:r>
              <a:rPr lang="en-IN" dirty="0"/>
              <a:t>").</a:t>
            </a:r>
            <a:r>
              <a:rPr lang="en-IN" dirty="0" err="1"/>
              <a:t>offsetWidth</a:t>
            </a:r>
            <a:r>
              <a:rPr lang="en-IN" dirty="0"/>
              <a:t> + dx) + '</a:t>
            </a:r>
            <a:r>
              <a:rPr lang="en-IN" dirty="0" err="1"/>
              <a:t>px</a:t>
            </a:r>
            <a:r>
              <a:rPr lang="en-IN" dirty="0"/>
              <a:t>';</a:t>
            </a:r>
          </a:p>
          <a:p>
            <a:r>
              <a:rPr lang="en-IN" dirty="0"/>
              <a:t>	var elements = </a:t>
            </a:r>
            <a:r>
              <a:rPr lang="en-IN" dirty="0" err="1"/>
              <a:t>document.querySelectorAll</a:t>
            </a:r>
            <a:r>
              <a:rPr lang="en-IN" dirty="0"/>
              <a:t>(".</a:t>
            </a:r>
            <a:r>
              <a:rPr lang="en-IN" dirty="0" err="1"/>
              <a:t>randomPizzaContainer</a:t>
            </a:r>
            <a:r>
              <a:rPr lang="en-IN" dirty="0"/>
              <a:t>");</a:t>
            </a:r>
          </a:p>
          <a:p>
            <a:r>
              <a:rPr lang="en-IN" dirty="0"/>
              <a:t>  for (var </a:t>
            </a:r>
            <a:r>
              <a:rPr lang="en-IN" dirty="0" err="1"/>
              <a:t>i</a:t>
            </a:r>
            <a:r>
              <a:rPr lang="en-IN" dirty="0"/>
              <a:t> = 0; </a:t>
            </a:r>
            <a:r>
              <a:rPr lang="en-IN" dirty="0" err="1"/>
              <a:t>i</a:t>
            </a:r>
            <a:r>
              <a:rPr lang="en-IN" dirty="0"/>
              <a:t> &lt; </a:t>
            </a:r>
            <a:r>
              <a:rPr lang="en-IN" dirty="0" err="1"/>
              <a:t>elements.length</a:t>
            </a:r>
            <a:r>
              <a:rPr lang="en-IN" dirty="0"/>
              <a:t>; </a:t>
            </a:r>
            <a:r>
              <a:rPr lang="en-IN" dirty="0" err="1"/>
              <a:t>i</a:t>
            </a:r>
            <a:r>
              <a:rPr lang="en-IN" dirty="0"/>
              <a:t>++) {</a:t>
            </a:r>
          </a:p>
          <a:p>
            <a:r>
              <a:rPr lang="en-IN" dirty="0"/>
              <a:t>    elements[</a:t>
            </a:r>
            <a:r>
              <a:rPr lang="en-IN" dirty="0" err="1"/>
              <a:t>i</a:t>
            </a:r>
            <a:r>
              <a:rPr lang="en-IN" dirty="0"/>
              <a:t>].</a:t>
            </a:r>
            <a:r>
              <a:rPr lang="en-IN" dirty="0" err="1"/>
              <a:t>style.width</a:t>
            </a:r>
            <a:r>
              <a:rPr lang="en-IN" dirty="0"/>
              <a:t> = </a:t>
            </a:r>
            <a:r>
              <a:rPr lang="en-IN" dirty="0" err="1"/>
              <a:t>newwidth</a:t>
            </a:r>
            <a:r>
              <a:rPr lang="en-IN" dirty="0"/>
              <a:t>;</a:t>
            </a:r>
          </a:p>
          <a:p>
            <a:r>
              <a:rPr lang="en-IN" dirty="0"/>
              <a:t>  }</a:t>
            </a:r>
          </a:p>
          <a:p>
            <a:r>
              <a:rPr lang="en-IN" dirty="0"/>
              <a:t>}</a:t>
            </a:r>
          </a:p>
        </p:txBody>
      </p:sp>
    </p:spTree>
    <p:extLst>
      <p:ext uri="{BB962C8B-B14F-4D97-AF65-F5344CB8AC3E}">
        <p14:creationId xmlns:p14="http://schemas.microsoft.com/office/powerpoint/2010/main" val="993446836"/>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B9533-C6E9-F5F7-B279-5CD72A7B3FC7}"/>
              </a:ext>
            </a:extLst>
          </p:cNvPr>
          <p:cNvSpPr>
            <a:spLocks noGrp="1"/>
          </p:cNvSpPr>
          <p:nvPr>
            <p:ph type="title"/>
          </p:nvPr>
        </p:nvSpPr>
        <p:spPr/>
        <p:txBody>
          <a:bodyPr/>
          <a:lstStyle/>
          <a:p>
            <a:r>
              <a:rPr lang="en-IN" dirty="0"/>
              <a:t>Future work</a:t>
            </a:r>
          </a:p>
        </p:txBody>
      </p:sp>
      <p:sp>
        <p:nvSpPr>
          <p:cNvPr id="3" name="Content Placeholder 2">
            <a:extLst>
              <a:ext uri="{FF2B5EF4-FFF2-40B4-BE49-F238E27FC236}">
                <a16:creationId xmlns:a16="http://schemas.microsoft.com/office/drawing/2014/main" id="{6B2E82BD-1620-38B6-A95C-016C3DD0E006}"/>
              </a:ext>
            </a:extLst>
          </p:cNvPr>
          <p:cNvSpPr>
            <a:spLocks noGrp="1"/>
          </p:cNvSpPr>
          <p:nvPr>
            <p:ph idx="1"/>
          </p:nvPr>
        </p:nvSpPr>
        <p:spPr/>
        <p:txBody>
          <a:bodyPr/>
          <a:lstStyle/>
          <a:p>
            <a:r>
              <a:rPr lang="en-IN" dirty="0"/>
              <a:t>As we know that bootstrap is </a:t>
            </a:r>
            <a:r>
              <a:rPr lang="en-IN" dirty="0" err="1"/>
              <a:t>css</a:t>
            </a:r>
            <a:r>
              <a:rPr lang="en-IN" dirty="0"/>
              <a:t> based so in overall performance it increases the load time and latency. For now we have successfully optimized a more refined and upgraded version of bootstrap. It has gradually increased the load time. Next we will try to decrease the load time by applying certain algorithms so that we can get a better , fast and more optimized website.</a:t>
            </a:r>
          </a:p>
        </p:txBody>
      </p:sp>
    </p:spTree>
    <p:extLst>
      <p:ext uri="{BB962C8B-B14F-4D97-AF65-F5344CB8AC3E}">
        <p14:creationId xmlns:p14="http://schemas.microsoft.com/office/powerpoint/2010/main" val="3424700682"/>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9F38-72C8-316B-86B5-19D1F755DF67}"/>
              </a:ext>
            </a:extLst>
          </p:cNvPr>
          <p:cNvSpPr>
            <a:spLocks noGrp="1"/>
          </p:cNvSpPr>
          <p:nvPr>
            <p:ph type="title"/>
          </p:nvPr>
        </p:nvSpPr>
        <p:spPr/>
        <p:txBody>
          <a:bodyPr/>
          <a:lstStyle/>
          <a:p>
            <a:r>
              <a:rPr lang="en-IN" dirty="0"/>
              <a:t>Performance outputs</a:t>
            </a:r>
          </a:p>
        </p:txBody>
      </p:sp>
      <p:sp>
        <p:nvSpPr>
          <p:cNvPr id="3" name="Content Placeholder 2">
            <a:extLst>
              <a:ext uri="{FF2B5EF4-FFF2-40B4-BE49-F238E27FC236}">
                <a16:creationId xmlns:a16="http://schemas.microsoft.com/office/drawing/2014/main" id="{AC50A517-C647-840C-BD7C-1F9608D54DD8}"/>
              </a:ext>
            </a:extLst>
          </p:cNvPr>
          <p:cNvSpPr>
            <a:spLocks noGrp="1"/>
          </p:cNvSpPr>
          <p:nvPr>
            <p:ph idx="1"/>
          </p:nvPr>
        </p:nvSpPr>
        <p:spPr>
          <a:xfrm>
            <a:off x="2231136" y="2288421"/>
            <a:ext cx="7729728" cy="3101983"/>
          </a:xfrm>
        </p:spPr>
        <p:txBody>
          <a:bodyPr/>
          <a:lstStyle/>
          <a:p>
            <a:pPr marL="0" indent="0">
              <a:buNone/>
            </a:pPr>
            <a:r>
              <a:rPr lang="en-IN" b="1" dirty="0">
                <a:solidFill>
                  <a:srgbClr val="FF0000"/>
                </a:solidFill>
              </a:rPr>
              <a:t>INDEX PAGE</a:t>
            </a:r>
          </a:p>
          <a:p>
            <a:pPr marL="0" indent="0">
              <a:buNone/>
            </a:pPr>
            <a:r>
              <a:rPr lang="en-IN" b="1" dirty="0"/>
              <a:t>Page speed score before fix</a:t>
            </a:r>
          </a:p>
        </p:txBody>
      </p:sp>
      <p:pic>
        <p:nvPicPr>
          <p:cNvPr id="5" name="Picture 4">
            <a:extLst>
              <a:ext uri="{FF2B5EF4-FFF2-40B4-BE49-F238E27FC236}">
                <a16:creationId xmlns:a16="http://schemas.microsoft.com/office/drawing/2014/main" id="{EE990F19-8972-251B-1EFD-59142E67B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136" y="3231133"/>
            <a:ext cx="8888889" cy="1650794"/>
          </a:xfrm>
          <a:prstGeom prst="rect">
            <a:avLst/>
          </a:prstGeom>
        </p:spPr>
      </p:pic>
    </p:spTree>
    <p:extLst>
      <p:ext uri="{BB962C8B-B14F-4D97-AF65-F5344CB8AC3E}">
        <p14:creationId xmlns:p14="http://schemas.microsoft.com/office/powerpoint/2010/main" val="3173522969"/>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472F84-205D-ED5B-91F3-1E066AA9336D}"/>
              </a:ext>
            </a:extLst>
          </p:cNvPr>
          <p:cNvSpPr txBox="1"/>
          <p:nvPr/>
        </p:nvSpPr>
        <p:spPr>
          <a:xfrm>
            <a:off x="1050920" y="1603792"/>
            <a:ext cx="6096000" cy="369332"/>
          </a:xfrm>
          <a:prstGeom prst="rect">
            <a:avLst/>
          </a:prstGeom>
          <a:noFill/>
        </p:spPr>
        <p:txBody>
          <a:bodyPr wrap="square">
            <a:spAutoFit/>
          </a:bodyPr>
          <a:lstStyle/>
          <a:p>
            <a:pPr marL="0" indent="0">
              <a:buNone/>
            </a:pPr>
            <a:r>
              <a:rPr lang="en-IN" b="1" dirty="0"/>
              <a:t>Page speed score after fix</a:t>
            </a:r>
          </a:p>
        </p:txBody>
      </p:sp>
      <p:pic>
        <p:nvPicPr>
          <p:cNvPr id="7" name="Picture 6">
            <a:extLst>
              <a:ext uri="{FF2B5EF4-FFF2-40B4-BE49-F238E27FC236}">
                <a16:creationId xmlns:a16="http://schemas.microsoft.com/office/drawing/2014/main" id="{E134F0F5-92DC-87FD-4283-D0A8C307F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920" y="2146403"/>
            <a:ext cx="8888889" cy="1650794"/>
          </a:xfrm>
          <a:prstGeom prst="rect">
            <a:avLst/>
          </a:prstGeom>
        </p:spPr>
      </p:pic>
    </p:spTree>
    <p:extLst>
      <p:ext uri="{BB962C8B-B14F-4D97-AF65-F5344CB8AC3E}">
        <p14:creationId xmlns:p14="http://schemas.microsoft.com/office/powerpoint/2010/main" val="2328089626"/>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F23E9-BDAD-275F-375C-83BED6328B98}"/>
              </a:ext>
            </a:extLst>
          </p:cNvPr>
          <p:cNvSpPr>
            <a:spLocks noGrp="1"/>
          </p:cNvSpPr>
          <p:nvPr>
            <p:ph type="title"/>
          </p:nvPr>
        </p:nvSpPr>
        <p:spPr/>
        <p:txBody>
          <a:bodyPr/>
          <a:lstStyle/>
          <a:p>
            <a:r>
              <a:rPr lang="en-IN" dirty="0"/>
              <a:t>PIZZA SITE</a:t>
            </a:r>
          </a:p>
        </p:txBody>
      </p:sp>
      <p:sp>
        <p:nvSpPr>
          <p:cNvPr id="3" name="Content Placeholder 2">
            <a:extLst>
              <a:ext uri="{FF2B5EF4-FFF2-40B4-BE49-F238E27FC236}">
                <a16:creationId xmlns:a16="http://schemas.microsoft.com/office/drawing/2014/main" id="{C284B457-339F-1B43-83BB-43142970B385}"/>
              </a:ext>
            </a:extLst>
          </p:cNvPr>
          <p:cNvSpPr>
            <a:spLocks noGrp="1"/>
          </p:cNvSpPr>
          <p:nvPr>
            <p:ph idx="1"/>
          </p:nvPr>
        </p:nvSpPr>
        <p:spPr>
          <a:xfrm>
            <a:off x="2231136" y="2225666"/>
            <a:ext cx="7729728" cy="3101983"/>
          </a:xfrm>
        </p:spPr>
        <p:txBody>
          <a:bodyPr/>
          <a:lstStyle/>
          <a:p>
            <a:pPr marL="0" indent="0">
              <a:buNone/>
            </a:pPr>
            <a:r>
              <a:rPr lang="en-IN" b="1" dirty="0"/>
              <a:t>FPS BEFORE ANY FIX</a:t>
            </a:r>
          </a:p>
          <a:p>
            <a:pPr marL="0" indent="0">
              <a:buNone/>
            </a:pPr>
            <a:endParaRPr lang="en-IN" b="1" dirty="0"/>
          </a:p>
        </p:txBody>
      </p:sp>
      <p:pic>
        <p:nvPicPr>
          <p:cNvPr id="5" name="Picture 4">
            <a:extLst>
              <a:ext uri="{FF2B5EF4-FFF2-40B4-BE49-F238E27FC236}">
                <a16:creationId xmlns:a16="http://schemas.microsoft.com/office/drawing/2014/main" id="{BE3266ED-C3A6-64DD-1982-E0F6FFA890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95" y="2730850"/>
            <a:ext cx="9096610" cy="1137076"/>
          </a:xfrm>
          <a:prstGeom prst="rect">
            <a:avLst/>
          </a:prstGeom>
        </p:spPr>
      </p:pic>
      <p:sp>
        <p:nvSpPr>
          <p:cNvPr id="7" name="TextBox 6">
            <a:extLst>
              <a:ext uri="{FF2B5EF4-FFF2-40B4-BE49-F238E27FC236}">
                <a16:creationId xmlns:a16="http://schemas.microsoft.com/office/drawing/2014/main" id="{A04D3555-309D-0F98-F6C0-AABF058BFFC7}"/>
              </a:ext>
            </a:extLst>
          </p:cNvPr>
          <p:cNvSpPr txBox="1"/>
          <p:nvPr/>
        </p:nvSpPr>
        <p:spPr>
          <a:xfrm>
            <a:off x="2231136" y="4169960"/>
            <a:ext cx="6096000" cy="369332"/>
          </a:xfrm>
          <a:prstGeom prst="rect">
            <a:avLst/>
          </a:prstGeom>
          <a:noFill/>
        </p:spPr>
        <p:txBody>
          <a:bodyPr wrap="square">
            <a:spAutoFit/>
          </a:bodyPr>
          <a:lstStyle/>
          <a:p>
            <a:r>
              <a:rPr lang="en-IN" b="1" i="0" dirty="0">
                <a:effectLst/>
              </a:rPr>
              <a:t>After optimizing loops</a:t>
            </a:r>
            <a:endParaRPr lang="en-IN" dirty="0"/>
          </a:p>
        </p:txBody>
      </p:sp>
      <p:pic>
        <p:nvPicPr>
          <p:cNvPr id="9" name="Picture 8">
            <a:extLst>
              <a:ext uri="{FF2B5EF4-FFF2-40B4-BE49-F238E27FC236}">
                <a16:creationId xmlns:a16="http://schemas.microsoft.com/office/drawing/2014/main" id="{2D761DF9-0DF4-E888-EF43-EA7C1AA0F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95" y="4841326"/>
            <a:ext cx="9163495" cy="1137076"/>
          </a:xfrm>
          <a:prstGeom prst="rect">
            <a:avLst/>
          </a:prstGeom>
        </p:spPr>
      </p:pic>
    </p:spTree>
    <p:extLst>
      <p:ext uri="{BB962C8B-B14F-4D97-AF65-F5344CB8AC3E}">
        <p14:creationId xmlns:p14="http://schemas.microsoft.com/office/powerpoint/2010/main" val="1114540518"/>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0C77FF-09F6-009C-560B-8A195AAEB297}"/>
              </a:ext>
            </a:extLst>
          </p:cNvPr>
          <p:cNvSpPr txBox="1"/>
          <p:nvPr/>
        </p:nvSpPr>
        <p:spPr>
          <a:xfrm>
            <a:off x="1891553" y="293533"/>
            <a:ext cx="6096000" cy="646331"/>
          </a:xfrm>
          <a:prstGeom prst="rect">
            <a:avLst/>
          </a:prstGeom>
          <a:noFill/>
        </p:spPr>
        <p:txBody>
          <a:bodyPr wrap="square">
            <a:spAutoFit/>
          </a:bodyPr>
          <a:lstStyle/>
          <a:p>
            <a:r>
              <a:rPr lang="en-GB" b="1" i="0" dirty="0">
                <a:effectLst/>
              </a:rPr>
              <a:t>After reducing the number of sliding pizzas generated from 231 to </a:t>
            </a:r>
            <a:r>
              <a:rPr lang="en-GB" b="1" dirty="0"/>
              <a:t>42</a:t>
            </a:r>
            <a:endParaRPr lang="en-IN" dirty="0"/>
          </a:p>
        </p:txBody>
      </p:sp>
      <p:pic>
        <p:nvPicPr>
          <p:cNvPr id="7" name="Picture 6">
            <a:extLst>
              <a:ext uri="{FF2B5EF4-FFF2-40B4-BE49-F238E27FC236}">
                <a16:creationId xmlns:a16="http://schemas.microsoft.com/office/drawing/2014/main" id="{1EBA2401-7BAD-EE42-87F2-DEE09E5AA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8072" y="1394990"/>
            <a:ext cx="8695856" cy="1094878"/>
          </a:xfrm>
          <a:prstGeom prst="rect">
            <a:avLst/>
          </a:prstGeom>
        </p:spPr>
      </p:pic>
      <p:sp>
        <p:nvSpPr>
          <p:cNvPr id="9" name="TextBox 8">
            <a:extLst>
              <a:ext uri="{FF2B5EF4-FFF2-40B4-BE49-F238E27FC236}">
                <a16:creationId xmlns:a16="http://schemas.microsoft.com/office/drawing/2014/main" id="{06C2E5C3-02CE-8E68-CDE9-377698BD4B22}"/>
              </a:ext>
            </a:extLst>
          </p:cNvPr>
          <p:cNvSpPr txBox="1"/>
          <p:nvPr/>
        </p:nvSpPr>
        <p:spPr>
          <a:xfrm>
            <a:off x="1891553" y="2989573"/>
            <a:ext cx="6096000" cy="1200329"/>
          </a:xfrm>
          <a:prstGeom prst="rect">
            <a:avLst/>
          </a:prstGeom>
          <a:noFill/>
        </p:spPr>
        <p:txBody>
          <a:bodyPr wrap="square">
            <a:spAutoFit/>
          </a:bodyPr>
          <a:lstStyle/>
          <a:p>
            <a:pPr algn="l"/>
            <a:r>
              <a:rPr lang="en-GB" b="1" i="0" dirty="0">
                <a:effectLst/>
              </a:rPr>
              <a:t>After applying </a:t>
            </a:r>
            <a:r>
              <a:rPr lang="en-GB" b="1" i="0" dirty="0" err="1">
                <a:effectLst/>
              </a:rPr>
              <a:t>translateX</a:t>
            </a:r>
            <a:r>
              <a:rPr lang="en-GB" b="1" i="0" dirty="0">
                <a:effectLst/>
              </a:rPr>
              <a:t>() and </a:t>
            </a:r>
            <a:r>
              <a:rPr lang="en-GB" b="1" i="0" dirty="0" err="1">
                <a:effectLst/>
              </a:rPr>
              <a:t>translateZ</a:t>
            </a:r>
            <a:r>
              <a:rPr lang="en-GB" b="1" i="0" dirty="0">
                <a:effectLst/>
              </a:rPr>
              <a:t>(0) transform functions to the sliding pizza elements</a:t>
            </a:r>
          </a:p>
          <a:p>
            <a:br>
              <a:rPr lang="en-GB" dirty="0"/>
            </a:br>
            <a:endParaRPr lang="en-IN" dirty="0"/>
          </a:p>
        </p:txBody>
      </p:sp>
      <p:pic>
        <p:nvPicPr>
          <p:cNvPr id="11" name="Picture 10">
            <a:extLst>
              <a:ext uri="{FF2B5EF4-FFF2-40B4-BE49-F238E27FC236}">
                <a16:creationId xmlns:a16="http://schemas.microsoft.com/office/drawing/2014/main" id="{7B85D95A-7ED0-52F3-866B-43C62D0D5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072" y="4368132"/>
            <a:ext cx="8785457" cy="1084887"/>
          </a:xfrm>
          <a:prstGeom prst="rect">
            <a:avLst/>
          </a:prstGeom>
        </p:spPr>
      </p:pic>
    </p:spTree>
    <p:extLst>
      <p:ext uri="{BB962C8B-B14F-4D97-AF65-F5344CB8AC3E}">
        <p14:creationId xmlns:p14="http://schemas.microsoft.com/office/powerpoint/2010/main" val="1103259352"/>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6C7B97E-B499-8901-EBBF-4DCA4DFA6D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0437" y="1820119"/>
            <a:ext cx="7731125" cy="973410"/>
          </a:xfrm>
        </p:spPr>
      </p:pic>
      <p:sp>
        <p:nvSpPr>
          <p:cNvPr id="5" name="TextBox 4">
            <a:extLst>
              <a:ext uri="{FF2B5EF4-FFF2-40B4-BE49-F238E27FC236}">
                <a16:creationId xmlns:a16="http://schemas.microsoft.com/office/drawing/2014/main" id="{53F5E70B-7553-3FDA-5731-E529A34AE460}"/>
              </a:ext>
            </a:extLst>
          </p:cNvPr>
          <p:cNvSpPr txBox="1"/>
          <p:nvPr/>
        </p:nvSpPr>
        <p:spPr>
          <a:xfrm>
            <a:off x="2231136" y="794807"/>
            <a:ext cx="6096000" cy="646331"/>
          </a:xfrm>
          <a:prstGeom prst="rect">
            <a:avLst/>
          </a:prstGeom>
          <a:noFill/>
        </p:spPr>
        <p:txBody>
          <a:bodyPr wrap="square">
            <a:spAutoFit/>
          </a:bodyPr>
          <a:lstStyle/>
          <a:p>
            <a:r>
              <a:rPr lang="en-GB" b="1" i="0" dirty="0">
                <a:effectLst/>
              </a:rPr>
              <a:t>After removing height &amp; width styles from pizza image tag and resizing the image</a:t>
            </a:r>
            <a:endParaRPr lang="en-IN" dirty="0"/>
          </a:p>
        </p:txBody>
      </p:sp>
      <p:sp>
        <p:nvSpPr>
          <p:cNvPr id="9" name="TextBox 8">
            <a:extLst>
              <a:ext uri="{FF2B5EF4-FFF2-40B4-BE49-F238E27FC236}">
                <a16:creationId xmlns:a16="http://schemas.microsoft.com/office/drawing/2014/main" id="{3112B120-F62A-2608-445E-E4F201EB8BB7}"/>
              </a:ext>
            </a:extLst>
          </p:cNvPr>
          <p:cNvSpPr txBox="1"/>
          <p:nvPr/>
        </p:nvSpPr>
        <p:spPr>
          <a:xfrm>
            <a:off x="2230437" y="3429000"/>
            <a:ext cx="6096000" cy="646331"/>
          </a:xfrm>
          <a:prstGeom prst="rect">
            <a:avLst/>
          </a:prstGeom>
          <a:noFill/>
        </p:spPr>
        <p:txBody>
          <a:bodyPr wrap="square">
            <a:spAutoFit/>
          </a:bodyPr>
          <a:lstStyle/>
          <a:p>
            <a:r>
              <a:rPr lang="en-GB" b="1" i="0" dirty="0">
                <a:effectLst/>
              </a:rPr>
              <a:t>After including </a:t>
            </a:r>
            <a:r>
              <a:rPr lang="en-GB" b="1" i="0" dirty="0" err="1">
                <a:effectLst/>
              </a:rPr>
              <a:t>window.requestAnimationFrame</a:t>
            </a:r>
            <a:r>
              <a:rPr lang="en-GB" b="1" i="0" dirty="0">
                <a:effectLst/>
              </a:rPr>
              <a:t> method within scroll event handler</a:t>
            </a:r>
            <a:endParaRPr lang="en-IN" dirty="0"/>
          </a:p>
        </p:txBody>
      </p:sp>
      <p:pic>
        <p:nvPicPr>
          <p:cNvPr id="11" name="Picture 10">
            <a:extLst>
              <a:ext uri="{FF2B5EF4-FFF2-40B4-BE49-F238E27FC236}">
                <a16:creationId xmlns:a16="http://schemas.microsoft.com/office/drawing/2014/main" id="{A8BBA9C7-49C1-B9CB-F1E7-EDB6D8E668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0436" y="4525643"/>
            <a:ext cx="7731125" cy="981582"/>
          </a:xfrm>
          <a:prstGeom prst="rect">
            <a:avLst/>
          </a:prstGeom>
        </p:spPr>
      </p:pic>
    </p:spTree>
    <p:extLst>
      <p:ext uri="{BB962C8B-B14F-4D97-AF65-F5344CB8AC3E}">
        <p14:creationId xmlns:p14="http://schemas.microsoft.com/office/powerpoint/2010/main" val="497021489"/>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B0010-2109-5A82-E1B0-DB642B1016E7}"/>
              </a:ext>
            </a:extLst>
          </p:cNvPr>
          <p:cNvSpPr>
            <a:spLocks noGrp="1"/>
          </p:cNvSpPr>
          <p:nvPr>
            <p:ph type="title"/>
          </p:nvPr>
        </p:nvSpPr>
        <p:spPr>
          <a:xfrm>
            <a:off x="2231136" y="373022"/>
            <a:ext cx="7729728" cy="1188720"/>
          </a:xfrm>
        </p:spPr>
        <p:txBody>
          <a:bodyPr/>
          <a:lstStyle/>
          <a:p>
            <a:r>
              <a:rPr lang="en-IN" dirty="0"/>
              <a:t>INTRODUCTION</a:t>
            </a:r>
          </a:p>
        </p:txBody>
      </p:sp>
      <p:sp>
        <p:nvSpPr>
          <p:cNvPr id="3" name="Content Placeholder 2">
            <a:extLst>
              <a:ext uri="{FF2B5EF4-FFF2-40B4-BE49-F238E27FC236}">
                <a16:creationId xmlns:a16="http://schemas.microsoft.com/office/drawing/2014/main" id="{EB7B18CA-A69F-01C0-FC2A-AC496266AF48}"/>
              </a:ext>
            </a:extLst>
          </p:cNvPr>
          <p:cNvSpPr>
            <a:spLocks noGrp="1"/>
          </p:cNvSpPr>
          <p:nvPr>
            <p:ph idx="1"/>
          </p:nvPr>
        </p:nvSpPr>
        <p:spPr>
          <a:xfrm>
            <a:off x="2231136" y="1878008"/>
            <a:ext cx="7729728" cy="3101983"/>
          </a:xfrm>
        </p:spPr>
        <p:txBody>
          <a:bodyPr>
            <a:noAutofit/>
          </a:bodyPr>
          <a:lstStyle/>
          <a:p>
            <a:pPr marL="0" indent="0">
              <a:lnSpc>
                <a:spcPct val="150000"/>
              </a:lnSpc>
              <a:spcAft>
                <a:spcPts val="800"/>
              </a:spcAft>
              <a:buNone/>
            </a:pPr>
            <a:r>
              <a:rPr lang="en-IN" dirty="0">
                <a:solidFill>
                  <a:schemeClr val="tx1"/>
                </a:solidFill>
                <a:effectLst/>
                <a:ea typeface="Calibri" panose="020F0502020204030204" pitchFamily="34" charset="0"/>
                <a:cs typeface="Times New Roman" panose="02020603050405020304" pitchFamily="18" charset="0"/>
              </a:rPr>
              <a:t>Bootstrap is a open source CSS framework for mobile’s front end development. It contains HTML,CSS and JS based design templates. It is designed to develop a responsive enabled dev of mobile based </a:t>
            </a:r>
            <a:r>
              <a:rPr lang="en-IN" dirty="0" err="1">
                <a:solidFill>
                  <a:schemeClr val="tx1"/>
                </a:solidFill>
                <a:effectLst/>
                <a:ea typeface="Calibri" panose="020F0502020204030204" pitchFamily="34" charset="0"/>
                <a:cs typeface="Times New Roman" panose="02020603050405020304" pitchFamily="18" charset="0"/>
              </a:rPr>
              <a:t>application.The</a:t>
            </a:r>
            <a:r>
              <a:rPr lang="en-IN" dirty="0">
                <a:solidFill>
                  <a:schemeClr val="tx1"/>
                </a:solidFill>
                <a:effectLst/>
                <a:ea typeface="Calibri" panose="020F0502020204030204" pitchFamily="34" charset="0"/>
                <a:cs typeface="Times New Roman" panose="02020603050405020304" pitchFamily="18" charset="0"/>
              </a:rPr>
              <a:t> style pages have been facilitating the elaboration of web pages for some years now. However, programmers have not created any framework to optimize the size of the interfaces automatically. Currently the usage of mobile applications is on peak and it requires the optimization to create a </a:t>
            </a:r>
            <a:r>
              <a:rPr lang="en-IN" dirty="0">
                <a:solidFill>
                  <a:schemeClr val="tx1"/>
                </a:solidFill>
                <a:ea typeface="Calibri" panose="020F0502020204030204" pitchFamily="34" charset="0"/>
                <a:cs typeface="Times New Roman" panose="02020603050405020304" pitchFamily="18" charset="0"/>
              </a:rPr>
              <a:t>GUI </a:t>
            </a:r>
            <a:r>
              <a:rPr lang="en-IN" dirty="0">
                <a:solidFill>
                  <a:schemeClr val="tx1"/>
                </a:solidFill>
                <a:effectLst/>
                <a:ea typeface="Calibri" panose="020F0502020204030204" pitchFamily="34" charset="0"/>
                <a:cs typeface="Times New Roman" panose="02020603050405020304" pitchFamily="18" charset="0"/>
              </a:rPr>
              <a:t>for mobile applications which was previously designed for windows computers. </a:t>
            </a:r>
            <a:r>
              <a:rPr lang="en-GB" b="0" i="0" dirty="0">
                <a:solidFill>
                  <a:schemeClr val="tx1"/>
                </a:solidFill>
                <a:effectLst/>
              </a:rPr>
              <a:t>The essence of creating a responsive design is to have a website that is mobile-first and responsive, organized from navigation, content, and images that are scalable across multiple devices.</a:t>
            </a:r>
            <a:endParaRPr lang="en-IN" dirty="0">
              <a:solidFill>
                <a:schemeClr val="tx1"/>
              </a:solidFill>
            </a:endParaRPr>
          </a:p>
        </p:txBody>
      </p:sp>
    </p:spTree>
    <p:extLst>
      <p:ext uri="{BB962C8B-B14F-4D97-AF65-F5344CB8AC3E}">
        <p14:creationId xmlns:p14="http://schemas.microsoft.com/office/powerpoint/2010/main" val="3242756387"/>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9BDED-030F-3F2D-8656-D4B95D219AA6}"/>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8DCC95D0-9E6D-3981-F073-44A13692C987}"/>
              </a:ext>
            </a:extLst>
          </p:cNvPr>
          <p:cNvSpPr>
            <a:spLocks noGrp="1"/>
          </p:cNvSpPr>
          <p:nvPr>
            <p:ph idx="1"/>
          </p:nvPr>
        </p:nvSpPr>
        <p:spPr/>
        <p:txBody>
          <a:bodyPr/>
          <a:lstStyle/>
          <a:p>
            <a:r>
              <a:rPr lang="en-IN" dirty="0"/>
              <a:t>For now we have developed an optimized website which is compatible for working on any platform with any resolution </a:t>
            </a:r>
            <a:r>
              <a:rPr lang="en-IN" dirty="0" err="1"/>
              <a:t>upto</a:t>
            </a:r>
            <a:r>
              <a:rPr lang="en-IN" dirty="0"/>
              <a:t> 8k.  Although it has increased its load time and latency. We have managed to decrease it by optimizing it using different approach.</a:t>
            </a:r>
          </a:p>
        </p:txBody>
      </p:sp>
    </p:spTree>
    <p:extLst>
      <p:ext uri="{BB962C8B-B14F-4D97-AF65-F5344CB8AC3E}">
        <p14:creationId xmlns:p14="http://schemas.microsoft.com/office/powerpoint/2010/main" val="571450477"/>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80A89-990E-3B8E-78F7-CB85E5A202AC}"/>
              </a:ext>
            </a:extLst>
          </p:cNvPr>
          <p:cNvSpPr>
            <a:spLocks noGrp="1"/>
          </p:cNvSpPr>
          <p:nvPr>
            <p:ph type="title"/>
          </p:nvPr>
        </p:nvSpPr>
        <p:spPr>
          <a:xfrm>
            <a:off x="2231136" y="292339"/>
            <a:ext cx="7729728" cy="1188720"/>
          </a:xfrm>
        </p:spPr>
        <p:txBody>
          <a:bodyPr/>
          <a:lstStyle/>
          <a:p>
            <a:r>
              <a:rPr lang="en-IN" dirty="0"/>
              <a:t>outputs</a:t>
            </a:r>
          </a:p>
        </p:txBody>
      </p:sp>
      <p:sp>
        <p:nvSpPr>
          <p:cNvPr id="3" name="Content Placeholder 2">
            <a:extLst>
              <a:ext uri="{FF2B5EF4-FFF2-40B4-BE49-F238E27FC236}">
                <a16:creationId xmlns:a16="http://schemas.microsoft.com/office/drawing/2014/main" id="{1906F725-D116-266F-7597-B541BA713260}"/>
              </a:ext>
            </a:extLst>
          </p:cNvPr>
          <p:cNvSpPr>
            <a:spLocks noGrp="1"/>
          </p:cNvSpPr>
          <p:nvPr>
            <p:ph idx="1"/>
          </p:nvPr>
        </p:nvSpPr>
        <p:spPr>
          <a:xfrm>
            <a:off x="2231136" y="1625033"/>
            <a:ext cx="7729728" cy="3101983"/>
          </a:xfrm>
        </p:spPr>
        <p:txBody>
          <a:bodyPr/>
          <a:lstStyle/>
          <a:p>
            <a:pPr marL="0" indent="0">
              <a:buNone/>
            </a:pPr>
            <a:r>
              <a:rPr lang="en-IN" b="1" dirty="0"/>
              <a:t>INDEX PAGE</a:t>
            </a:r>
          </a:p>
        </p:txBody>
      </p:sp>
      <p:pic>
        <p:nvPicPr>
          <p:cNvPr id="5" name="Picture 4">
            <a:extLst>
              <a:ext uri="{FF2B5EF4-FFF2-40B4-BE49-F238E27FC236}">
                <a16:creationId xmlns:a16="http://schemas.microsoft.com/office/drawing/2014/main" id="{FFA3D731-82D9-9929-8E97-D4A553F76ECE}"/>
              </a:ext>
            </a:extLst>
          </p:cNvPr>
          <p:cNvPicPr>
            <a:picLocks noChangeAspect="1"/>
          </p:cNvPicPr>
          <p:nvPr/>
        </p:nvPicPr>
        <p:blipFill>
          <a:blip r:embed="rId2"/>
          <a:stretch>
            <a:fillRect/>
          </a:stretch>
        </p:blipFill>
        <p:spPr>
          <a:xfrm>
            <a:off x="2231136" y="2049422"/>
            <a:ext cx="5171648" cy="4638249"/>
          </a:xfrm>
          <a:prstGeom prst="rect">
            <a:avLst/>
          </a:prstGeom>
        </p:spPr>
      </p:pic>
    </p:spTree>
    <p:extLst>
      <p:ext uri="{BB962C8B-B14F-4D97-AF65-F5344CB8AC3E}">
        <p14:creationId xmlns:p14="http://schemas.microsoft.com/office/powerpoint/2010/main" val="1662071892"/>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415096-3A11-08E5-01AC-461CF4376323}"/>
              </a:ext>
            </a:extLst>
          </p:cNvPr>
          <p:cNvSpPr>
            <a:spLocks noGrp="1"/>
          </p:cNvSpPr>
          <p:nvPr>
            <p:ph idx="1"/>
          </p:nvPr>
        </p:nvSpPr>
        <p:spPr>
          <a:xfrm>
            <a:off x="865507" y="327017"/>
            <a:ext cx="7729728" cy="3101983"/>
          </a:xfrm>
        </p:spPr>
        <p:txBody>
          <a:bodyPr/>
          <a:lstStyle/>
          <a:p>
            <a:r>
              <a:rPr lang="en-IN" b="1" dirty="0"/>
              <a:t>VIT PIZZERIA</a:t>
            </a:r>
          </a:p>
        </p:txBody>
      </p:sp>
      <p:pic>
        <p:nvPicPr>
          <p:cNvPr id="5" name="Picture 4">
            <a:extLst>
              <a:ext uri="{FF2B5EF4-FFF2-40B4-BE49-F238E27FC236}">
                <a16:creationId xmlns:a16="http://schemas.microsoft.com/office/drawing/2014/main" id="{3820E50C-4761-B422-722D-47B9BC36010B}"/>
              </a:ext>
            </a:extLst>
          </p:cNvPr>
          <p:cNvPicPr>
            <a:picLocks noChangeAspect="1"/>
          </p:cNvPicPr>
          <p:nvPr/>
        </p:nvPicPr>
        <p:blipFill>
          <a:blip r:embed="rId2"/>
          <a:stretch>
            <a:fillRect/>
          </a:stretch>
        </p:blipFill>
        <p:spPr>
          <a:xfrm>
            <a:off x="865507" y="994151"/>
            <a:ext cx="9076352" cy="4572932"/>
          </a:xfrm>
          <a:prstGeom prst="rect">
            <a:avLst/>
          </a:prstGeom>
        </p:spPr>
      </p:pic>
    </p:spTree>
    <p:extLst>
      <p:ext uri="{BB962C8B-B14F-4D97-AF65-F5344CB8AC3E}">
        <p14:creationId xmlns:p14="http://schemas.microsoft.com/office/powerpoint/2010/main" val="158611919"/>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532DE4-185C-013A-6E00-8B964DD62CF9}"/>
              </a:ext>
            </a:extLst>
          </p:cNvPr>
          <p:cNvSpPr>
            <a:spLocks noGrp="1"/>
          </p:cNvSpPr>
          <p:nvPr>
            <p:ph idx="1"/>
          </p:nvPr>
        </p:nvSpPr>
        <p:spPr>
          <a:xfrm>
            <a:off x="0" y="125506"/>
            <a:ext cx="7729728" cy="3101983"/>
          </a:xfrm>
        </p:spPr>
        <p:txBody>
          <a:bodyPr/>
          <a:lstStyle/>
          <a:p>
            <a:r>
              <a:rPr lang="en-IN" b="1" dirty="0"/>
              <a:t>HIGH RESOLUTION  WEBSITE</a:t>
            </a:r>
          </a:p>
        </p:txBody>
      </p:sp>
      <p:pic>
        <p:nvPicPr>
          <p:cNvPr id="5" name="Picture 4">
            <a:extLst>
              <a:ext uri="{FF2B5EF4-FFF2-40B4-BE49-F238E27FC236}">
                <a16:creationId xmlns:a16="http://schemas.microsoft.com/office/drawing/2014/main" id="{4C8D0688-2398-1EF3-3BFE-06FE63769AD0}"/>
              </a:ext>
            </a:extLst>
          </p:cNvPr>
          <p:cNvPicPr>
            <a:picLocks noChangeAspect="1"/>
          </p:cNvPicPr>
          <p:nvPr/>
        </p:nvPicPr>
        <p:blipFill>
          <a:blip r:embed="rId2"/>
          <a:stretch>
            <a:fillRect/>
          </a:stretch>
        </p:blipFill>
        <p:spPr>
          <a:xfrm>
            <a:off x="349623" y="1088240"/>
            <a:ext cx="8552329" cy="4278498"/>
          </a:xfrm>
          <a:prstGeom prst="rect">
            <a:avLst/>
          </a:prstGeom>
        </p:spPr>
      </p:pic>
    </p:spTree>
    <p:extLst>
      <p:ext uri="{BB962C8B-B14F-4D97-AF65-F5344CB8AC3E}">
        <p14:creationId xmlns:p14="http://schemas.microsoft.com/office/powerpoint/2010/main" val="1649411612"/>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727ABF-D4E0-8F40-DCB3-7D4D6E2CB435}"/>
              </a:ext>
            </a:extLst>
          </p:cNvPr>
          <p:cNvPicPr>
            <a:picLocks noChangeAspect="1"/>
          </p:cNvPicPr>
          <p:nvPr/>
        </p:nvPicPr>
        <p:blipFill>
          <a:blip r:embed="rId2"/>
          <a:stretch>
            <a:fillRect/>
          </a:stretch>
        </p:blipFill>
        <p:spPr>
          <a:xfrm>
            <a:off x="1524000" y="1054482"/>
            <a:ext cx="9601200" cy="4749036"/>
          </a:xfrm>
          <a:prstGeom prst="rect">
            <a:avLst/>
          </a:prstGeom>
        </p:spPr>
      </p:pic>
    </p:spTree>
    <p:extLst>
      <p:ext uri="{BB962C8B-B14F-4D97-AF65-F5344CB8AC3E}">
        <p14:creationId xmlns:p14="http://schemas.microsoft.com/office/powerpoint/2010/main" val="1982346203"/>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025868-5D1B-B073-5D68-CEA0C75EA6BC}"/>
              </a:ext>
            </a:extLst>
          </p:cNvPr>
          <p:cNvPicPr>
            <a:picLocks noChangeAspect="1"/>
          </p:cNvPicPr>
          <p:nvPr/>
        </p:nvPicPr>
        <p:blipFill>
          <a:blip r:embed="rId2"/>
          <a:stretch>
            <a:fillRect/>
          </a:stretch>
        </p:blipFill>
        <p:spPr>
          <a:xfrm>
            <a:off x="941292" y="885281"/>
            <a:ext cx="10524565" cy="5087438"/>
          </a:xfrm>
          <a:prstGeom prst="rect">
            <a:avLst/>
          </a:prstGeom>
        </p:spPr>
      </p:pic>
    </p:spTree>
    <p:extLst>
      <p:ext uri="{BB962C8B-B14F-4D97-AF65-F5344CB8AC3E}">
        <p14:creationId xmlns:p14="http://schemas.microsoft.com/office/powerpoint/2010/main" val="1408081233"/>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187908-907E-35B3-164B-951944C26917}"/>
              </a:ext>
            </a:extLst>
          </p:cNvPr>
          <p:cNvPicPr>
            <a:picLocks noChangeAspect="1"/>
          </p:cNvPicPr>
          <p:nvPr/>
        </p:nvPicPr>
        <p:blipFill>
          <a:blip r:embed="rId2"/>
          <a:stretch>
            <a:fillRect/>
          </a:stretch>
        </p:blipFill>
        <p:spPr>
          <a:xfrm>
            <a:off x="756638" y="896119"/>
            <a:ext cx="10678724" cy="5316422"/>
          </a:xfrm>
          <a:prstGeom prst="rect">
            <a:avLst/>
          </a:prstGeom>
        </p:spPr>
      </p:pic>
    </p:spTree>
    <p:extLst>
      <p:ext uri="{BB962C8B-B14F-4D97-AF65-F5344CB8AC3E}">
        <p14:creationId xmlns:p14="http://schemas.microsoft.com/office/powerpoint/2010/main" val="1325501187"/>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6965A-0614-A4C9-26AA-7DBD6982E3B6}"/>
              </a:ext>
            </a:extLst>
          </p:cNvPr>
          <p:cNvSpPr>
            <a:spLocks noGrp="1"/>
          </p:cNvSpPr>
          <p:nvPr>
            <p:ph type="title"/>
          </p:nvPr>
        </p:nvSpPr>
        <p:spPr/>
        <p:txBody>
          <a:bodyPr/>
          <a:lstStyle/>
          <a:p>
            <a:r>
              <a:rPr lang="en-IN" dirty="0"/>
              <a:t>FUTURE WORK</a:t>
            </a:r>
          </a:p>
        </p:txBody>
      </p:sp>
      <p:sp>
        <p:nvSpPr>
          <p:cNvPr id="3" name="Content Placeholder 2">
            <a:extLst>
              <a:ext uri="{FF2B5EF4-FFF2-40B4-BE49-F238E27FC236}">
                <a16:creationId xmlns:a16="http://schemas.microsoft.com/office/drawing/2014/main" id="{561CAEEB-6146-A9BE-B67F-B403385ACEBC}"/>
              </a:ext>
            </a:extLst>
          </p:cNvPr>
          <p:cNvSpPr>
            <a:spLocks noGrp="1"/>
          </p:cNvSpPr>
          <p:nvPr>
            <p:ph idx="1"/>
          </p:nvPr>
        </p:nvSpPr>
        <p:spPr/>
        <p:txBody>
          <a:bodyPr/>
          <a:lstStyle/>
          <a:p>
            <a:r>
              <a:rPr lang="en-IN" dirty="0"/>
              <a:t>We have not tested how our website will work on cloud when multiple devices will try to access the website where concepts of cloud computing can be used.  A good load balancing is equally required with the optimized website so that the website performance does not degrades.  For future work we can test our website by accessing it by different virtual machines at same time and try to fix load balancing factor.</a:t>
            </a:r>
          </a:p>
        </p:txBody>
      </p:sp>
    </p:spTree>
    <p:extLst>
      <p:ext uri="{BB962C8B-B14F-4D97-AF65-F5344CB8AC3E}">
        <p14:creationId xmlns:p14="http://schemas.microsoft.com/office/powerpoint/2010/main" val="1976987661"/>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A6C3-FA47-D1C2-271A-4D59435AF71B}"/>
              </a:ext>
            </a:extLst>
          </p:cNvPr>
          <p:cNvSpPr>
            <a:spLocks noGrp="1"/>
          </p:cNvSpPr>
          <p:nvPr>
            <p:ph type="title"/>
          </p:nvPr>
        </p:nvSpPr>
        <p:spPr/>
        <p:txBody>
          <a:bodyPr/>
          <a:lstStyle/>
          <a:p>
            <a:r>
              <a:rPr lang="en-IN" dirty="0"/>
              <a:t>Future </a:t>
            </a:r>
            <a:r>
              <a:rPr lang="en-IN" dirty="0" err="1"/>
              <a:t>mODEL</a:t>
            </a:r>
            <a:endParaRPr lang="en-IN" dirty="0"/>
          </a:p>
        </p:txBody>
      </p:sp>
      <p:pic>
        <p:nvPicPr>
          <p:cNvPr id="5" name="Picture 4">
            <a:extLst>
              <a:ext uri="{FF2B5EF4-FFF2-40B4-BE49-F238E27FC236}">
                <a16:creationId xmlns:a16="http://schemas.microsoft.com/office/drawing/2014/main" id="{773AD25E-B03F-6AC7-A3B6-CAC0F4368A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3286" y="2660277"/>
            <a:ext cx="6489326" cy="3299657"/>
          </a:xfrm>
          <a:prstGeom prst="rect">
            <a:avLst/>
          </a:prstGeom>
        </p:spPr>
      </p:pic>
    </p:spTree>
    <p:extLst>
      <p:ext uri="{BB962C8B-B14F-4D97-AF65-F5344CB8AC3E}">
        <p14:creationId xmlns:p14="http://schemas.microsoft.com/office/powerpoint/2010/main" val="545852358"/>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40D77-1FFE-A63C-A678-DE2B53EC5A7C}"/>
              </a:ext>
            </a:extLst>
          </p:cNvPr>
          <p:cNvSpPr>
            <a:spLocks noGrp="1"/>
          </p:cNvSpPr>
          <p:nvPr>
            <p:ph type="title"/>
          </p:nvPr>
        </p:nvSpPr>
        <p:spPr>
          <a:xfrm>
            <a:off x="2231136" y="310269"/>
            <a:ext cx="7729728" cy="1188720"/>
          </a:xfrm>
        </p:spPr>
        <p:txBody>
          <a:bodyPr/>
          <a:lstStyle/>
          <a:p>
            <a:r>
              <a:rPr lang="en-IN" dirty="0"/>
              <a:t>REFERENCES</a:t>
            </a:r>
          </a:p>
        </p:txBody>
      </p:sp>
      <p:sp>
        <p:nvSpPr>
          <p:cNvPr id="3" name="Content Placeholder 2">
            <a:extLst>
              <a:ext uri="{FF2B5EF4-FFF2-40B4-BE49-F238E27FC236}">
                <a16:creationId xmlns:a16="http://schemas.microsoft.com/office/drawing/2014/main" id="{0DAC5C01-03B0-23EF-5115-38535E75A7A8}"/>
              </a:ext>
            </a:extLst>
          </p:cNvPr>
          <p:cNvSpPr>
            <a:spLocks noGrp="1"/>
          </p:cNvSpPr>
          <p:nvPr>
            <p:ph idx="1"/>
          </p:nvPr>
        </p:nvSpPr>
        <p:spPr>
          <a:xfrm>
            <a:off x="2231136" y="1631576"/>
            <a:ext cx="7729728" cy="4916155"/>
          </a:xfrm>
        </p:spPr>
        <p:txBody>
          <a:bodyPr>
            <a:normAutofit fontScale="92500" lnSpcReduction="20000"/>
          </a:bodyPr>
          <a:lstStyle/>
          <a:p>
            <a:pPr marL="342900" lvl="0" indent="-342900" algn="just">
              <a:lnSpc>
                <a:spcPct val="95000"/>
              </a:lnSpc>
              <a:spcAft>
                <a:spcPts val="600"/>
              </a:spcAft>
              <a:buFont typeface="+mj-lt"/>
              <a:buAutoNum type="arabicPeriod"/>
              <a:tabLst>
                <a:tab pos="182880" algn="l"/>
              </a:tabLst>
            </a:pPr>
            <a:r>
              <a:rPr lang="en-IN" sz="1800" spc="-5" dirty="0">
                <a:effectLst/>
                <a:latin typeface="Times New Roman" panose="02020603050405020304" pitchFamily="18" charset="0"/>
                <a:ea typeface="SimSun" panose="02010600030101010101" pitchFamily="2" charset="-122"/>
              </a:rPr>
              <a:t>López-</a:t>
            </a:r>
            <a:r>
              <a:rPr lang="en-IN" sz="1800" spc="-5" dirty="0" err="1">
                <a:effectLst/>
                <a:latin typeface="Times New Roman" panose="02020603050405020304" pitchFamily="18" charset="0"/>
                <a:ea typeface="SimSun" panose="02010600030101010101" pitchFamily="2" charset="-122"/>
              </a:rPr>
              <a:t>Gorozabel</a:t>
            </a:r>
            <a:r>
              <a:rPr lang="en-IN" sz="1800" spc="-5" dirty="0">
                <a:effectLst/>
                <a:latin typeface="Times New Roman" panose="02020603050405020304" pitchFamily="18" charset="0"/>
                <a:ea typeface="SimSun" panose="02010600030101010101" pitchFamily="2" charset="-122"/>
              </a:rPr>
              <a:t>, Oscar &amp; Cedeño Palma, Emilio &amp; </a:t>
            </a:r>
            <a:r>
              <a:rPr lang="en-IN" sz="1800" spc="-5" dirty="0" err="1">
                <a:effectLst/>
                <a:latin typeface="Times New Roman" panose="02020603050405020304" pitchFamily="18" charset="0"/>
                <a:ea typeface="SimSun" panose="02010600030101010101" pitchFamily="2" charset="-122"/>
              </a:rPr>
              <a:t>Pinargote</a:t>
            </a:r>
            <a:r>
              <a:rPr lang="en-IN" sz="1800" spc="-5" dirty="0">
                <a:effectLst/>
                <a:latin typeface="Times New Roman" panose="02020603050405020304" pitchFamily="18" charset="0"/>
                <a:ea typeface="SimSun" panose="02010600030101010101" pitchFamily="2" charset="-122"/>
              </a:rPr>
              <a:t>-Ortega, </a:t>
            </a:r>
            <a:r>
              <a:rPr lang="en-IN" sz="1800" spc="-5" dirty="0" err="1">
                <a:effectLst/>
                <a:latin typeface="Times New Roman" panose="02020603050405020304" pitchFamily="18" charset="0"/>
                <a:ea typeface="SimSun" panose="02010600030101010101" pitchFamily="2" charset="-122"/>
              </a:rPr>
              <a:t>Jenmer</a:t>
            </a:r>
            <a:r>
              <a:rPr lang="en-IN" sz="1800" spc="-5" dirty="0">
                <a:effectLst/>
                <a:latin typeface="Times New Roman" panose="02020603050405020304" pitchFamily="18" charset="0"/>
                <a:ea typeface="SimSun" panose="02010600030101010101" pitchFamily="2" charset="-122"/>
              </a:rPr>
              <a:t> &amp; Romero, Walter &amp; </a:t>
            </a:r>
            <a:r>
              <a:rPr lang="en-IN" sz="1800" spc="-5" dirty="0" err="1">
                <a:effectLst/>
                <a:latin typeface="Times New Roman" panose="02020603050405020304" pitchFamily="18" charset="0"/>
                <a:ea typeface="SimSun" panose="02010600030101010101" pitchFamily="2" charset="-122"/>
              </a:rPr>
              <a:t>Pazmiño-Campuzano</a:t>
            </a:r>
            <a:r>
              <a:rPr lang="en-IN" sz="1800" spc="-5" dirty="0">
                <a:effectLst/>
                <a:latin typeface="Times New Roman" panose="02020603050405020304" pitchFamily="18" charset="0"/>
                <a:ea typeface="SimSun" panose="02010600030101010101" pitchFamily="2" charset="-122"/>
              </a:rPr>
              <a:t>, Marcos. (2021). Bootstrap as a Tool for Web Development and Graphic Optimization on Mobile Devices. 10.1007/978-3-030-68080-0_22.</a:t>
            </a:r>
          </a:p>
          <a:p>
            <a:pPr marL="342900" lvl="0" indent="-342900" algn="just">
              <a:lnSpc>
                <a:spcPct val="95000"/>
              </a:lnSpc>
              <a:spcAft>
                <a:spcPts val="600"/>
              </a:spcAft>
              <a:buFont typeface="+mj-lt"/>
              <a:buAutoNum type="arabicPeriod"/>
              <a:tabLst>
                <a:tab pos="182880" algn="l"/>
              </a:tabLst>
            </a:pPr>
            <a:r>
              <a:rPr lang="x-none" sz="1800" spc="-5" dirty="0">
                <a:effectLst/>
                <a:latin typeface="Times New Roman" panose="02020603050405020304" pitchFamily="18" charset="0"/>
                <a:ea typeface="SimSun" panose="02010600030101010101" pitchFamily="2" charset="-122"/>
              </a:rPr>
              <a:t>Fernando Almeida, Centre for Innovation, Technology and Entrepreneurship, INESC TEC, Porto, Portugal. José Monteiro</a:t>
            </a:r>
            <a:br>
              <a:rPr lang="x-none" sz="1800" spc="-5" dirty="0">
                <a:effectLst/>
                <a:latin typeface="Times New Roman" panose="02020603050405020304" pitchFamily="18" charset="0"/>
                <a:ea typeface="SimSun" panose="02010600030101010101" pitchFamily="2" charset="-122"/>
              </a:rPr>
            </a:br>
            <a:r>
              <a:rPr lang="x-none" sz="1800" spc="-5" dirty="0">
                <a:effectLst/>
                <a:latin typeface="Times New Roman" panose="02020603050405020304" pitchFamily="18" charset="0"/>
                <a:ea typeface="SimSun" panose="02010600030101010101" pitchFamily="2" charset="-122"/>
              </a:rPr>
              <a:t>Higher Polytechnic Institute of Gaya, ISPGaya, V.N.Gaia, Portugal. </a:t>
            </a:r>
            <a:r>
              <a:rPr lang="x-none" sz="1800" i="1" spc="-5" dirty="0">
                <a:effectLst/>
                <a:latin typeface="Times New Roman" panose="02020603050405020304" pitchFamily="18" charset="0"/>
                <a:ea typeface="SimSun" panose="02010600030101010101" pitchFamily="2" charset="-122"/>
              </a:rPr>
              <a:t>The Role of Responsive Design in Web Development</a:t>
            </a:r>
            <a:endParaRPr lang="en-IN" sz="1800" spc="-5" dirty="0">
              <a:effectLst/>
              <a:latin typeface="Times New Roman" panose="02020603050405020304" pitchFamily="18" charset="0"/>
              <a:ea typeface="SimSun" panose="02010600030101010101" pitchFamily="2" charset="-122"/>
            </a:endParaRPr>
          </a:p>
          <a:p>
            <a:pPr marL="342900" lvl="0" indent="-342900" algn="just">
              <a:lnSpc>
                <a:spcPct val="95000"/>
              </a:lnSpc>
              <a:spcAft>
                <a:spcPts val="600"/>
              </a:spcAft>
              <a:buFont typeface="+mj-lt"/>
              <a:buAutoNum type="arabicPeriod"/>
              <a:tabLst>
                <a:tab pos="182880" algn="l"/>
              </a:tabLst>
            </a:pPr>
            <a:r>
              <a:rPr lang="en-IN" sz="1800" spc="-5" dirty="0">
                <a:effectLst/>
                <a:latin typeface="Times New Roman" panose="02020603050405020304" pitchFamily="18" charset="0"/>
                <a:ea typeface="SimSun" panose="02010600030101010101" pitchFamily="2" charset="-122"/>
              </a:rPr>
              <a:t>Setiawan, </a:t>
            </a:r>
            <a:r>
              <a:rPr lang="en-IN" sz="1800" spc="-5" dirty="0" err="1">
                <a:effectLst/>
                <a:latin typeface="Times New Roman" panose="02020603050405020304" pitchFamily="18" charset="0"/>
                <a:ea typeface="SimSun" panose="02010600030101010101" pitchFamily="2" charset="-122"/>
              </a:rPr>
              <a:t>Agus</a:t>
            </a:r>
            <a:r>
              <a:rPr lang="en-IN" sz="1800" spc="-5" dirty="0">
                <a:effectLst/>
                <a:latin typeface="Times New Roman" panose="02020603050405020304" pitchFamily="18" charset="0"/>
                <a:ea typeface="SimSun" panose="02010600030101010101" pitchFamily="2" charset="-122"/>
              </a:rPr>
              <a:t> &amp; </a:t>
            </a:r>
            <a:r>
              <a:rPr lang="en-IN" sz="1800" spc="-5" dirty="0" err="1">
                <a:effectLst/>
                <a:latin typeface="Times New Roman" panose="02020603050405020304" pitchFamily="18" charset="0"/>
                <a:ea typeface="SimSun" panose="02010600030101010101" pitchFamily="2" charset="-122"/>
              </a:rPr>
              <a:t>Harahap</a:t>
            </a:r>
            <a:r>
              <a:rPr lang="en-IN" sz="1800" spc="-5" dirty="0">
                <a:effectLst/>
                <a:latin typeface="Times New Roman" panose="02020603050405020304" pitchFamily="18" charset="0"/>
                <a:ea typeface="SimSun" panose="02010600030101010101" pitchFamily="2" charset="-122"/>
              </a:rPr>
              <a:t>, </a:t>
            </a:r>
            <a:r>
              <a:rPr lang="en-IN" sz="1800" spc="-5" dirty="0" err="1">
                <a:effectLst/>
                <a:latin typeface="Times New Roman" panose="02020603050405020304" pitchFamily="18" charset="0"/>
                <a:ea typeface="SimSun" panose="02010600030101010101" pitchFamily="2" charset="-122"/>
              </a:rPr>
              <a:t>Zulkifli</a:t>
            </a:r>
            <a:r>
              <a:rPr lang="en-IN" sz="1800" spc="-5" dirty="0">
                <a:effectLst/>
                <a:latin typeface="Times New Roman" panose="02020603050405020304" pitchFamily="18" charset="0"/>
                <a:ea typeface="SimSun" panose="02010600030101010101" pitchFamily="2" charset="-122"/>
              </a:rPr>
              <a:t> &amp; </a:t>
            </a:r>
            <a:r>
              <a:rPr lang="en-IN" sz="1800" spc="-5" dirty="0" err="1">
                <a:effectLst/>
                <a:latin typeface="Times New Roman" panose="02020603050405020304" pitchFamily="18" charset="0"/>
                <a:ea typeface="SimSun" panose="02010600030101010101" pitchFamily="2" charset="-122"/>
              </a:rPr>
              <a:t>Syamsuar</a:t>
            </a:r>
            <a:r>
              <a:rPr lang="en-IN" sz="1800" spc="-5" dirty="0">
                <a:effectLst/>
                <a:latin typeface="Times New Roman" panose="02020603050405020304" pitchFamily="18" charset="0"/>
                <a:ea typeface="SimSun" panose="02010600030101010101" pitchFamily="2" charset="-122"/>
              </a:rPr>
              <a:t>, Dedy &amp; </a:t>
            </a:r>
            <a:r>
              <a:rPr lang="en-IN" sz="1800" spc="-5" dirty="0" err="1">
                <a:effectLst/>
                <a:latin typeface="Times New Roman" panose="02020603050405020304" pitchFamily="18" charset="0"/>
                <a:ea typeface="SimSun" panose="02010600030101010101" pitchFamily="2" charset="-122"/>
              </a:rPr>
              <a:t>Kunang</a:t>
            </a:r>
            <a:r>
              <a:rPr lang="en-IN" sz="1800" spc="-5" dirty="0">
                <a:effectLst/>
                <a:latin typeface="Times New Roman" panose="02020603050405020304" pitchFamily="18" charset="0"/>
                <a:ea typeface="SimSun" panose="02010600030101010101" pitchFamily="2" charset="-122"/>
              </a:rPr>
              <a:t>, </a:t>
            </a:r>
            <a:r>
              <a:rPr lang="en-IN" sz="1800" spc="-5" dirty="0" err="1">
                <a:effectLst/>
                <a:latin typeface="Times New Roman" panose="02020603050405020304" pitchFamily="18" charset="0"/>
                <a:ea typeface="SimSun" panose="02010600030101010101" pitchFamily="2" charset="-122"/>
              </a:rPr>
              <a:t>Yesi</a:t>
            </a:r>
            <a:r>
              <a:rPr lang="en-IN" sz="1800" spc="-5" dirty="0">
                <a:effectLst/>
                <a:latin typeface="Times New Roman" panose="02020603050405020304" pitchFamily="18" charset="0"/>
                <a:ea typeface="SimSun" panose="02010600030101010101" pitchFamily="2" charset="-122"/>
              </a:rPr>
              <a:t>. (2020). The Optimization of Website Visibility and Traffic by Implementing Search Engine Optimization (SEO) in Palembang Polytechnic of Tourism. </a:t>
            </a:r>
            <a:r>
              <a:rPr lang="en-IN" sz="1800" spc="-5" dirty="0" err="1">
                <a:effectLst/>
                <a:latin typeface="Times New Roman" panose="02020603050405020304" pitchFamily="18" charset="0"/>
                <a:ea typeface="SimSun" panose="02010600030101010101" pitchFamily="2" charset="-122"/>
              </a:rPr>
              <a:t>CommIT</a:t>
            </a:r>
            <a:r>
              <a:rPr lang="en-IN" sz="1800" spc="-5" dirty="0">
                <a:effectLst/>
                <a:latin typeface="Times New Roman" panose="02020603050405020304" pitchFamily="18" charset="0"/>
                <a:ea typeface="SimSun" panose="02010600030101010101" pitchFamily="2" charset="-122"/>
              </a:rPr>
              <a:t> (Communication and Information Technology) Journal. 14. 31. 10.21512/commit.v14i1.5953.</a:t>
            </a:r>
          </a:p>
          <a:p>
            <a:pPr marL="342900" lvl="0" indent="-342900" algn="just">
              <a:lnSpc>
                <a:spcPct val="95000"/>
              </a:lnSpc>
              <a:spcAft>
                <a:spcPts val="600"/>
              </a:spcAft>
              <a:buFont typeface="+mj-lt"/>
              <a:buAutoNum type="arabicPeriod"/>
              <a:tabLst>
                <a:tab pos="182880" algn="l"/>
              </a:tabLst>
            </a:pPr>
            <a:r>
              <a:rPr lang="en-IN" sz="1800" spc="-5" dirty="0" err="1">
                <a:effectLst/>
                <a:latin typeface="Times New Roman" panose="02020603050405020304" pitchFamily="18" charset="0"/>
                <a:ea typeface="SimSun" panose="02010600030101010101" pitchFamily="2" charset="-122"/>
              </a:rPr>
              <a:t>Król</a:t>
            </a:r>
            <a:r>
              <a:rPr lang="en-IN" sz="1800" spc="-5" dirty="0">
                <a:effectLst/>
                <a:latin typeface="Times New Roman" panose="02020603050405020304" pitchFamily="18" charset="0"/>
                <a:ea typeface="SimSun" panose="02010600030101010101" pitchFamily="2" charset="-122"/>
              </a:rPr>
              <a:t>, Karol &amp; </a:t>
            </a:r>
            <a:r>
              <a:rPr lang="en-IN" sz="1800" spc="-5" dirty="0" err="1">
                <a:effectLst/>
                <a:latin typeface="Times New Roman" panose="02020603050405020304" pitchFamily="18" charset="0"/>
                <a:ea typeface="SimSun" panose="02010600030101010101" pitchFamily="2" charset="-122"/>
              </a:rPr>
              <a:t>Zdonek</a:t>
            </a:r>
            <a:r>
              <a:rPr lang="en-IN" sz="1800" spc="-5" dirty="0">
                <a:effectLst/>
                <a:latin typeface="Times New Roman" panose="02020603050405020304" pitchFamily="18" charset="0"/>
                <a:ea typeface="SimSun" panose="02010600030101010101" pitchFamily="2" charset="-122"/>
              </a:rPr>
              <a:t>, Dariusz. (2020). Website optimisation for search engines concept of website profiling. Scientific Papers of Silesian University of Technology Organization and Management Series. 2020. 10.29119/1641-3466.2020.144.23.</a:t>
            </a:r>
          </a:p>
          <a:p>
            <a:pPr marL="342900" lvl="0" indent="-342900" algn="just">
              <a:lnSpc>
                <a:spcPct val="95000"/>
              </a:lnSpc>
              <a:spcAft>
                <a:spcPts val="600"/>
              </a:spcAft>
              <a:buFont typeface="+mj-lt"/>
              <a:buAutoNum type="arabicPeriod"/>
              <a:tabLst>
                <a:tab pos="182880" algn="l"/>
              </a:tabLst>
            </a:pPr>
            <a:r>
              <a:rPr lang="en-IN" sz="1800" spc="-5" dirty="0" err="1">
                <a:effectLst/>
                <a:latin typeface="Times New Roman" panose="02020603050405020304" pitchFamily="18" charset="0"/>
                <a:ea typeface="SimSun" panose="02010600030101010101" pitchFamily="2" charset="-122"/>
              </a:rPr>
              <a:t>Simisaye</a:t>
            </a:r>
            <a:r>
              <a:rPr lang="en-IN" sz="1800" spc="-5" dirty="0">
                <a:effectLst/>
                <a:latin typeface="Times New Roman" panose="02020603050405020304" pitchFamily="18" charset="0"/>
                <a:ea typeface="SimSun" panose="02010600030101010101" pitchFamily="2" charset="-122"/>
              </a:rPr>
              <a:t>, Ahmed &amp; Adeleke, </a:t>
            </a:r>
            <a:r>
              <a:rPr lang="en-IN" sz="1800" spc="-5" dirty="0" err="1">
                <a:effectLst/>
                <a:latin typeface="Times New Roman" panose="02020603050405020304" pitchFamily="18" charset="0"/>
                <a:ea typeface="SimSun" panose="02010600030101010101" pitchFamily="2" charset="-122"/>
              </a:rPr>
              <a:t>Osisanwo</a:t>
            </a:r>
            <a:r>
              <a:rPr lang="en-IN" sz="1800" spc="-5" dirty="0">
                <a:effectLst/>
                <a:latin typeface="Times New Roman" panose="02020603050405020304" pitchFamily="18" charset="0"/>
                <a:ea typeface="SimSun" panose="02010600030101010101" pitchFamily="2" charset="-122"/>
              </a:rPr>
              <a:t> &amp; </a:t>
            </a:r>
            <a:r>
              <a:rPr lang="en-IN" sz="1800" spc="-5" dirty="0" err="1">
                <a:effectLst/>
                <a:latin typeface="Times New Roman" panose="02020603050405020304" pitchFamily="18" charset="0"/>
                <a:ea typeface="SimSun" panose="02010600030101010101" pitchFamily="2" charset="-122"/>
              </a:rPr>
              <a:t>Toluwanimi</a:t>
            </a:r>
            <a:r>
              <a:rPr lang="en-IN" sz="1800" spc="-5" dirty="0">
                <a:effectLst/>
                <a:latin typeface="Times New Roman" panose="02020603050405020304" pitchFamily="18" charset="0"/>
                <a:ea typeface="SimSun" panose="02010600030101010101" pitchFamily="2" charset="-122"/>
              </a:rPr>
              <a:t>, </a:t>
            </a:r>
            <a:r>
              <a:rPr lang="en-IN" sz="1800" spc="-5" dirty="0" err="1">
                <a:effectLst/>
                <a:latin typeface="Times New Roman" panose="02020603050405020304" pitchFamily="18" charset="0"/>
                <a:ea typeface="SimSun" panose="02010600030101010101" pitchFamily="2" charset="-122"/>
              </a:rPr>
              <a:t>Ariori</a:t>
            </a:r>
            <a:r>
              <a:rPr lang="en-IN" sz="1800" spc="-5" dirty="0">
                <a:effectLst/>
                <a:latin typeface="Times New Roman" panose="02020603050405020304" pitchFamily="18" charset="0"/>
                <a:ea typeface="SimSun" panose="02010600030101010101" pitchFamily="2" charset="-122"/>
              </a:rPr>
              <a:t> &amp; </a:t>
            </a:r>
            <a:r>
              <a:rPr lang="en-IN" sz="1800" spc="-5" dirty="0" err="1">
                <a:effectLst/>
                <a:latin typeface="Times New Roman" panose="02020603050405020304" pitchFamily="18" charset="0"/>
                <a:ea typeface="SimSun" panose="02010600030101010101" pitchFamily="2" charset="-122"/>
              </a:rPr>
              <a:t>Olatope</a:t>
            </a:r>
            <a:r>
              <a:rPr lang="en-IN" sz="1800" spc="-5" dirty="0">
                <a:effectLst/>
                <a:latin typeface="Times New Roman" panose="02020603050405020304" pitchFamily="18" charset="0"/>
                <a:ea typeface="SimSun" panose="02010600030101010101" pitchFamily="2" charset="-122"/>
              </a:rPr>
              <a:t>, </a:t>
            </a:r>
            <a:r>
              <a:rPr lang="en-IN" sz="1800" spc="-5" dirty="0" err="1">
                <a:effectLst/>
                <a:latin typeface="Times New Roman" panose="02020603050405020304" pitchFamily="18" charset="0"/>
                <a:ea typeface="SimSun" panose="02010600030101010101" pitchFamily="2" charset="-122"/>
              </a:rPr>
              <a:t>Oyedokun</a:t>
            </a:r>
            <a:r>
              <a:rPr lang="en-IN" sz="1800" spc="-5" dirty="0">
                <a:effectLst/>
                <a:latin typeface="Times New Roman" panose="02020603050405020304" pitchFamily="18" charset="0"/>
                <a:ea typeface="SimSun" panose="02010600030101010101" pitchFamily="2" charset="-122"/>
              </a:rPr>
              <a:t> &amp; Abiodun, </a:t>
            </a:r>
            <a:r>
              <a:rPr lang="en-IN" sz="1800" spc="-5" dirty="0" err="1">
                <a:effectLst/>
                <a:latin typeface="Times New Roman" panose="02020603050405020304" pitchFamily="18" charset="0"/>
                <a:ea typeface="SimSun" panose="02010600030101010101" pitchFamily="2" charset="-122"/>
              </a:rPr>
              <a:t>Oladipupo</a:t>
            </a:r>
            <a:r>
              <a:rPr lang="en-IN" sz="1800" spc="-5" dirty="0">
                <a:effectLst/>
                <a:latin typeface="Times New Roman" panose="02020603050405020304" pitchFamily="18" charset="0"/>
                <a:ea typeface="SimSun" panose="02010600030101010101" pitchFamily="2" charset="-122"/>
              </a:rPr>
              <a:t>. (2022). Analysis and Usability of Selected University Library Websites in South-west Nigeria. 5. 1238-1260.</a:t>
            </a:r>
          </a:p>
          <a:p>
            <a:endParaRPr lang="en-IN" dirty="0"/>
          </a:p>
        </p:txBody>
      </p:sp>
    </p:spTree>
    <p:extLst>
      <p:ext uri="{BB962C8B-B14F-4D97-AF65-F5344CB8AC3E}">
        <p14:creationId xmlns:p14="http://schemas.microsoft.com/office/powerpoint/2010/main" val="1041862665"/>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450ED-197C-DEE1-AA54-FB6293F72535}"/>
              </a:ext>
            </a:extLst>
          </p:cNvPr>
          <p:cNvSpPr>
            <a:spLocks noGrp="1"/>
          </p:cNvSpPr>
          <p:nvPr>
            <p:ph type="title"/>
          </p:nvPr>
        </p:nvSpPr>
        <p:spPr/>
        <p:txBody>
          <a:bodyPr/>
          <a:lstStyle/>
          <a:p>
            <a:r>
              <a:rPr lang="en-IN" dirty="0"/>
              <a:t>PROBLEM</a:t>
            </a:r>
          </a:p>
        </p:txBody>
      </p:sp>
      <p:sp>
        <p:nvSpPr>
          <p:cNvPr id="3" name="Content Placeholder 2">
            <a:extLst>
              <a:ext uri="{FF2B5EF4-FFF2-40B4-BE49-F238E27FC236}">
                <a16:creationId xmlns:a16="http://schemas.microsoft.com/office/drawing/2014/main" id="{CF7FAD7C-0A1C-A4B5-A7BC-10213BDF790A}"/>
              </a:ext>
            </a:extLst>
          </p:cNvPr>
          <p:cNvSpPr>
            <a:spLocks noGrp="1"/>
          </p:cNvSpPr>
          <p:nvPr>
            <p:ph idx="1"/>
          </p:nvPr>
        </p:nvSpPr>
        <p:spPr/>
        <p:txBody>
          <a:bodyPr/>
          <a:lstStyle/>
          <a:p>
            <a:pPr marL="0" indent="0">
              <a:lnSpc>
                <a:spcPct val="150000"/>
              </a:lnSpc>
              <a:buNone/>
            </a:pPr>
            <a:r>
              <a:rPr lang="en-IN" dirty="0">
                <a:solidFill>
                  <a:schemeClr val="tx1"/>
                </a:solidFill>
              </a:rPr>
              <a:t>A desktop based website is generally not much responsive and take a little more load time on other screen types (smartphones , tablets) .  Also the desktop based webpage do not automatically adjust its screen resolution on other hybrid devices.  The website will be not much mobile friendly without optimization and also </a:t>
            </a:r>
            <a:r>
              <a:rPr lang="en-GB" b="0" i="0" dirty="0">
                <a:solidFill>
                  <a:schemeClr val="tx1"/>
                </a:solidFill>
                <a:effectLst/>
              </a:rPr>
              <a:t>it could lead to higher bounce rates and a lower Search Engine Results Page (SERP) ranking. Also the load balancing is the big challenge to decrease the load time of the website. </a:t>
            </a:r>
            <a:r>
              <a:rPr lang="en-GB" dirty="0"/>
              <a:t>The main result of load balancing is minimizing resource use.</a:t>
            </a:r>
            <a:endParaRPr lang="en-IN" dirty="0">
              <a:solidFill>
                <a:schemeClr val="tx1"/>
              </a:solidFill>
            </a:endParaRPr>
          </a:p>
        </p:txBody>
      </p:sp>
    </p:spTree>
    <p:extLst>
      <p:ext uri="{BB962C8B-B14F-4D97-AF65-F5344CB8AC3E}">
        <p14:creationId xmlns:p14="http://schemas.microsoft.com/office/powerpoint/2010/main" val="1326315306"/>
      </p:ext>
    </p:extLst>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64318D-87EF-BD3E-617C-5FAAE85433C2}"/>
              </a:ext>
            </a:extLst>
          </p:cNvPr>
          <p:cNvSpPr>
            <a:spLocks noGrp="1"/>
          </p:cNvSpPr>
          <p:nvPr>
            <p:ph idx="1"/>
          </p:nvPr>
        </p:nvSpPr>
        <p:spPr>
          <a:xfrm>
            <a:off x="2231136" y="475130"/>
            <a:ext cx="7729728" cy="5880846"/>
          </a:xfrm>
        </p:spPr>
        <p:txBody>
          <a:bodyPr>
            <a:normAutofit lnSpcReduction="10000"/>
          </a:bodyPr>
          <a:lstStyle/>
          <a:p>
            <a:pPr marL="0" lvl="0" indent="0" algn="just">
              <a:lnSpc>
                <a:spcPct val="95000"/>
              </a:lnSpc>
              <a:spcAft>
                <a:spcPts val="600"/>
              </a:spcAft>
              <a:buNone/>
              <a:tabLst>
                <a:tab pos="182880" algn="l"/>
              </a:tabLst>
            </a:pPr>
            <a:r>
              <a:rPr lang="en-IN" sz="1800" spc="-5" dirty="0">
                <a:effectLst/>
                <a:latin typeface="Times New Roman" panose="02020603050405020304" pitchFamily="18" charset="0"/>
                <a:ea typeface="SimSun" panose="02010600030101010101" pitchFamily="2" charset="-122"/>
              </a:rPr>
              <a:t>6. </a:t>
            </a:r>
            <a:r>
              <a:rPr lang="en-IN" sz="1800" spc="-5" dirty="0" err="1">
                <a:effectLst/>
                <a:latin typeface="Times New Roman" panose="02020603050405020304" pitchFamily="18" charset="0"/>
                <a:ea typeface="SimSun" panose="02010600030101010101" pitchFamily="2" charset="-122"/>
              </a:rPr>
              <a:t>Sadeeq</a:t>
            </a:r>
            <a:r>
              <a:rPr lang="en-IN" sz="1800" spc="-5" dirty="0">
                <a:effectLst/>
                <a:latin typeface="Times New Roman" panose="02020603050405020304" pitchFamily="18" charset="0"/>
                <a:ea typeface="SimSun" panose="02010600030101010101" pitchFamily="2" charset="-122"/>
              </a:rPr>
              <a:t>, Mohammed &amp; </a:t>
            </a:r>
            <a:r>
              <a:rPr lang="en-IN" sz="1800" spc="-5" dirty="0" err="1">
                <a:effectLst/>
                <a:latin typeface="Times New Roman" panose="02020603050405020304" pitchFamily="18" charset="0"/>
                <a:ea typeface="SimSun" panose="02010600030101010101" pitchFamily="2" charset="-122"/>
              </a:rPr>
              <a:t>Zeebaree</a:t>
            </a:r>
            <a:r>
              <a:rPr lang="en-IN" sz="1800" spc="-5" dirty="0">
                <a:effectLst/>
                <a:latin typeface="Times New Roman" panose="02020603050405020304" pitchFamily="18" charset="0"/>
                <a:ea typeface="SimSun" panose="02010600030101010101" pitchFamily="2" charset="-122"/>
              </a:rPr>
              <a:t>, Subhi. (2021). Semantic Search Engine     Optimisation (SSEO) for Dynamic Websites: A Review. 5. 148-158. 10.5281/zenodo.4536804.</a:t>
            </a:r>
          </a:p>
          <a:p>
            <a:pPr marL="0" lvl="0" indent="0" algn="just">
              <a:lnSpc>
                <a:spcPct val="95000"/>
              </a:lnSpc>
              <a:spcAft>
                <a:spcPts val="600"/>
              </a:spcAft>
              <a:buNone/>
              <a:tabLst>
                <a:tab pos="182880" algn="l"/>
              </a:tabLst>
            </a:pPr>
            <a:r>
              <a:rPr lang="en-IN" sz="1800" spc="-5" dirty="0">
                <a:effectLst/>
                <a:latin typeface="Times New Roman" panose="02020603050405020304" pitchFamily="18" charset="0"/>
                <a:ea typeface="SimSun" panose="02010600030101010101" pitchFamily="2" charset="-122"/>
              </a:rPr>
              <a:t>7. </a:t>
            </a:r>
            <a:r>
              <a:rPr lang="en-IN" sz="1800" spc="-5" dirty="0" err="1">
                <a:effectLst/>
                <a:latin typeface="Times New Roman" panose="02020603050405020304" pitchFamily="18" charset="0"/>
                <a:ea typeface="SimSun" panose="02010600030101010101" pitchFamily="2" charset="-122"/>
              </a:rPr>
              <a:t>Suzanti</a:t>
            </a:r>
            <a:r>
              <a:rPr lang="en-IN" sz="1800" spc="-5" dirty="0">
                <a:effectLst/>
                <a:latin typeface="Times New Roman" panose="02020603050405020304" pitchFamily="18" charset="0"/>
                <a:ea typeface="SimSun" panose="02010600030101010101" pitchFamily="2" charset="-122"/>
              </a:rPr>
              <a:t>, </a:t>
            </a:r>
            <a:r>
              <a:rPr lang="en-IN" sz="1800" spc="-5" dirty="0" err="1">
                <a:effectLst/>
                <a:latin typeface="Times New Roman" panose="02020603050405020304" pitchFamily="18" charset="0"/>
                <a:ea typeface="SimSun" panose="02010600030101010101" pitchFamily="2" charset="-122"/>
              </a:rPr>
              <a:t>Ika</a:t>
            </a:r>
            <a:r>
              <a:rPr lang="en-IN" sz="1800" spc="-5" dirty="0">
                <a:effectLst/>
                <a:latin typeface="Times New Roman" panose="02020603050405020304" pitchFamily="18" charset="0"/>
                <a:ea typeface="SimSun" panose="02010600030101010101" pitchFamily="2" charset="-122"/>
              </a:rPr>
              <a:t> &amp; </a:t>
            </a:r>
            <a:r>
              <a:rPr lang="en-IN" sz="1800" spc="-5" dirty="0" err="1">
                <a:effectLst/>
                <a:latin typeface="Times New Roman" panose="02020603050405020304" pitchFamily="18" charset="0"/>
                <a:ea typeface="SimSun" panose="02010600030101010101" pitchFamily="2" charset="-122"/>
              </a:rPr>
              <a:t>Mufarroha</a:t>
            </a:r>
            <a:r>
              <a:rPr lang="en-IN" sz="1800" spc="-5" dirty="0">
                <a:effectLst/>
                <a:latin typeface="Times New Roman" panose="02020603050405020304" pitchFamily="18" charset="0"/>
                <a:ea typeface="SimSun" panose="02010600030101010101" pitchFamily="2" charset="-122"/>
              </a:rPr>
              <a:t>, </a:t>
            </a:r>
            <a:r>
              <a:rPr lang="en-IN" sz="1800" spc="-5" dirty="0" err="1">
                <a:effectLst/>
                <a:latin typeface="Times New Roman" panose="02020603050405020304" pitchFamily="18" charset="0"/>
                <a:ea typeface="SimSun" panose="02010600030101010101" pitchFamily="2" charset="-122"/>
              </a:rPr>
              <a:t>Fifin</a:t>
            </a:r>
            <a:r>
              <a:rPr lang="en-IN" sz="1800" spc="-5" dirty="0">
                <a:effectLst/>
                <a:latin typeface="Times New Roman" panose="02020603050405020304" pitchFamily="18" charset="0"/>
                <a:ea typeface="SimSun" panose="02010600030101010101" pitchFamily="2" charset="-122"/>
              </a:rPr>
              <a:t> &amp; Fatimah, </a:t>
            </a:r>
            <a:r>
              <a:rPr lang="en-IN" sz="1800" spc="-5" dirty="0" err="1">
                <a:effectLst/>
                <a:latin typeface="Times New Roman" panose="02020603050405020304" pitchFamily="18" charset="0"/>
                <a:ea typeface="SimSun" panose="02010600030101010101" pitchFamily="2" charset="-122"/>
              </a:rPr>
              <a:t>Khusnul</a:t>
            </a:r>
            <a:r>
              <a:rPr lang="en-IN" sz="1800" spc="-5" dirty="0">
                <a:effectLst/>
                <a:latin typeface="Times New Roman" panose="02020603050405020304" pitchFamily="18" charset="0"/>
                <a:ea typeface="SimSun" panose="02010600030101010101" pitchFamily="2" charset="-122"/>
              </a:rPr>
              <a:t> &amp; Fatah, </a:t>
            </a:r>
            <a:r>
              <a:rPr lang="en-IN" sz="1800" spc="-5" dirty="0" err="1">
                <a:effectLst/>
                <a:latin typeface="Times New Roman" panose="02020603050405020304" pitchFamily="18" charset="0"/>
                <a:ea typeface="SimSun" panose="02010600030101010101" pitchFamily="2" charset="-122"/>
              </a:rPr>
              <a:t>Doni</a:t>
            </a:r>
            <a:r>
              <a:rPr lang="en-IN" sz="1800" spc="-5" dirty="0">
                <a:effectLst/>
                <a:latin typeface="Times New Roman" panose="02020603050405020304" pitchFamily="18" charset="0"/>
                <a:ea typeface="SimSun" panose="02010600030101010101" pitchFamily="2" charset="-122"/>
              </a:rPr>
              <a:t> &amp; </a:t>
            </a:r>
            <a:r>
              <a:rPr lang="en-IN" sz="1800" spc="-5" dirty="0" err="1">
                <a:effectLst/>
                <a:latin typeface="Times New Roman" panose="02020603050405020304" pitchFamily="18" charset="0"/>
                <a:ea typeface="SimSun" panose="02010600030101010101" pitchFamily="2" charset="-122"/>
              </a:rPr>
              <a:t>Sukri</a:t>
            </a:r>
            <a:r>
              <a:rPr lang="en-IN" sz="1800" spc="-5" dirty="0">
                <a:effectLst/>
                <a:latin typeface="Times New Roman" panose="02020603050405020304" pitchFamily="18" charset="0"/>
                <a:ea typeface="SimSun" panose="02010600030101010101" pitchFamily="2" charset="-122"/>
              </a:rPr>
              <a:t>, </a:t>
            </a:r>
            <a:r>
              <a:rPr lang="en-IN" sz="1800" spc="-5" dirty="0" err="1">
                <a:effectLst/>
                <a:latin typeface="Times New Roman" panose="02020603050405020304" pitchFamily="18" charset="0"/>
                <a:ea typeface="SimSun" panose="02010600030101010101" pitchFamily="2" charset="-122"/>
              </a:rPr>
              <a:t>Hanifudin</a:t>
            </a:r>
            <a:r>
              <a:rPr lang="en-IN" sz="1800" spc="-5" dirty="0">
                <a:effectLst/>
                <a:latin typeface="Times New Roman" panose="02020603050405020304" pitchFamily="18" charset="0"/>
                <a:ea typeface="SimSun" panose="02010600030101010101" pitchFamily="2" charset="-122"/>
              </a:rPr>
              <a:t> &amp; </a:t>
            </a:r>
            <a:r>
              <a:rPr lang="en-IN" sz="1800" spc="-5" dirty="0" err="1">
                <a:effectLst/>
                <a:latin typeface="Times New Roman" panose="02020603050405020304" pitchFamily="18" charset="0"/>
                <a:ea typeface="SimSun" panose="02010600030101010101" pitchFamily="2" charset="-122"/>
              </a:rPr>
              <a:t>Dafid</a:t>
            </a:r>
            <a:r>
              <a:rPr lang="en-IN" sz="1800" spc="-5" dirty="0">
                <a:effectLst/>
                <a:latin typeface="Times New Roman" panose="02020603050405020304" pitchFamily="18" charset="0"/>
                <a:ea typeface="SimSun" panose="02010600030101010101" pitchFamily="2" charset="-122"/>
              </a:rPr>
              <a:t>, Ach. (2022). IMPLEMENTATION OF WEBSITE PERFORMANCE EVALUATION WITH SIMILARWEB ON ACADEMIC WEBSITES. </a:t>
            </a:r>
            <a:r>
              <a:rPr lang="en-IN" sz="1800" spc="-5" dirty="0" err="1">
                <a:effectLst/>
                <a:latin typeface="Times New Roman" panose="02020603050405020304" pitchFamily="18" charset="0"/>
                <a:ea typeface="SimSun" panose="02010600030101010101" pitchFamily="2" charset="-122"/>
              </a:rPr>
              <a:t>Jurnal</a:t>
            </a:r>
            <a:r>
              <a:rPr lang="en-IN" sz="1800" spc="-5" dirty="0">
                <a:effectLst/>
                <a:latin typeface="Times New Roman" panose="02020603050405020304" pitchFamily="18" charset="0"/>
                <a:ea typeface="SimSun" panose="02010600030101010101" pitchFamily="2" charset="-122"/>
              </a:rPr>
              <a:t> </a:t>
            </a:r>
            <a:r>
              <a:rPr lang="en-IN" sz="1800" spc="-5" dirty="0" err="1">
                <a:effectLst/>
                <a:latin typeface="Times New Roman" panose="02020603050405020304" pitchFamily="18" charset="0"/>
                <a:ea typeface="SimSun" panose="02010600030101010101" pitchFamily="2" charset="-122"/>
              </a:rPr>
              <a:t>Simantec</a:t>
            </a:r>
            <a:r>
              <a:rPr lang="en-IN" sz="1800" spc="-5" dirty="0">
                <a:effectLst/>
                <a:latin typeface="Times New Roman" panose="02020603050405020304" pitchFamily="18" charset="0"/>
                <a:ea typeface="SimSun" panose="02010600030101010101" pitchFamily="2" charset="-122"/>
              </a:rPr>
              <a:t>. 10. 85-92. 10.21107/simantec.v10i2.14234.</a:t>
            </a:r>
          </a:p>
          <a:p>
            <a:pPr marL="0" lvl="0" indent="0" algn="just">
              <a:lnSpc>
                <a:spcPct val="95000"/>
              </a:lnSpc>
              <a:spcAft>
                <a:spcPts val="600"/>
              </a:spcAft>
              <a:buNone/>
              <a:tabLst>
                <a:tab pos="182880" algn="l"/>
              </a:tabLst>
            </a:pPr>
            <a:r>
              <a:rPr lang="en-IN" sz="1800" spc="-5" dirty="0">
                <a:effectLst/>
                <a:latin typeface="Times New Roman" panose="02020603050405020304" pitchFamily="18" charset="0"/>
                <a:ea typeface="SimSun" panose="02010600030101010101" pitchFamily="2" charset="-122"/>
              </a:rPr>
              <a:t>8. </a:t>
            </a:r>
            <a:r>
              <a:rPr lang="en-IN" sz="1800" spc="-5" dirty="0" err="1">
                <a:effectLst/>
                <a:latin typeface="Times New Roman" panose="02020603050405020304" pitchFamily="18" charset="0"/>
                <a:ea typeface="SimSun" panose="02010600030101010101" pitchFamily="2" charset="-122"/>
              </a:rPr>
              <a:t>Meenakumari</a:t>
            </a:r>
            <a:r>
              <a:rPr lang="en-IN" sz="1800" spc="-5" dirty="0">
                <a:effectLst/>
                <a:latin typeface="Times New Roman" panose="02020603050405020304" pitchFamily="18" charset="0"/>
                <a:ea typeface="SimSun" panose="02010600030101010101" pitchFamily="2" charset="-122"/>
              </a:rPr>
              <a:t>, R &amp; Muthusamy, Suresh. (2021). An improved genetic algorithm-based optimal sizing of solar photovoltaic/wind turbine generator/diesel generator/battery connected hybrid energy systems for standalone applications An improved genetic algorithm-based optimal sizing of solar photovoltaic/wind turbine generator/diesel generator/battery connected hybrid energy systems for standalone applications. International Journal of Ambient Energy. 42. 1136-1143.\</a:t>
            </a:r>
          </a:p>
          <a:p>
            <a:pPr marL="0" lvl="0" indent="0" algn="just">
              <a:lnSpc>
                <a:spcPct val="95000"/>
              </a:lnSpc>
              <a:spcAft>
                <a:spcPts val="600"/>
              </a:spcAft>
              <a:buNone/>
              <a:tabLst>
                <a:tab pos="182880" algn="l"/>
              </a:tabLst>
            </a:pPr>
            <a:r>
              <a:rPr lang="en-IN" sz="1800" spc="-5" dirty="0">
                <a:effectLst/>
                <a:latin typeface="Times New Roman" panose="02020603050405020304" pitchFamily="18" charset="0"/>
                <a:ea typeface="SimSun" panose="02010600030101010101" pitchFamily="2" charset="-122"/>
              </a:rPr>
              <a:t>9. </a:t>
            </a:r>
            <a:r>
              <a:rPr lang="en-IN" sz="1800" spc="-5" dirty="0" err="1">
                <a:effectLst/>
                <a:latin typeface="Times New Roman" panose="02020603050405020304" pitchFamily="18" charset="0"/>
                <a:ea typeface="SimSun" panose="02010600030101010101" pitchFamily="2" charset="-122"/>
              </a:rPr>
              <a:t>Kamiyama</a:t>
            </a:r>
            <a:r>
              <a:rPr lang="en-IN" sz="1800" spc="-5" dirty="0">
                <a:effectLst/>
                <a:latin typeface="Times New Roman" panose="02020603050405020304" pitchFamily="18" charset="0"/>
                <a:ea typeface="SimSun" panose="02010600030101010101" pitchFamily="2" charset="-122"/>
              </a:rPr>
              <a:t>, </a:t>
            </a:r>
            <a:r>
              <a:rPr lang="en-IN" sz="1800" spc="-5" dirty="0" err="1">
                <a:effectLst/>
                <a:latin typeface="Times New Roman" panose="02020603050405020304" pitchFamily="18" charset="0"/>
                <a:ea typeface="SimSun" panose="02010600030101010101" pitchFamily="2" charset="-122"/>
              </a:rPr>
              <a:t>Noriaki</a:t>
            </a:r>
            <a:r>
              <a:rPr lang="en-IN" sz="1800" spc="-5" dirty="0">
                <a:effectLst/>
                <a:latin typeface="Times New Roman" panose="02020603050405020304" pitchFamily="18" charset="0"/>
                <a:ea typeface="SimSun" panose="02010600030101010101" pitchFamily="2" charset="-122"/>
              </a:rPr>
              <a:t> &amp; Nakano, </a:t>
            </a:r>
            <a:r>
              <a:rPr lang="en-IN" sz="1800" spc="-5" dirty="0" err="1">
                <a:effectLst/>
                <a:latin typeface="Times New Roman" panose="02020603050405020304" pitchFamily="18" charset="0"/>
                <a:ea typeface="SimSun" panose="02010600030101010101" pitchFamily="2" charset="-122"/>
              </a:rPr>
              <a:t>Yuusuke</a:t>
            </a:r>
            <a:r>
              <a:rPr lang="en-IN" sz="1800" spc="-5" dirty="0">
                <a:effectLst/>
                <a:latin typeface="Times New Roman" panose="02020603050405020304" pitchFamily="18" charset="0"/>
                <a:ea typeface="SimSun" panose="02010600030101010101" pitchFamily="2" charset="-122"/>
              </a:rPr>
              <a:t> &amp; </a:t>
            </a:r>
            <a:r>
              <a:rPr lang="en-IN" sz="1800" spc="-5" dirty="0" err="1">
                <a:effectLst/>
                <a:latin typeface="Times New Roman" panose="02020603050405020304" pitchFamily="18" charset="0"/>
                <a:ea typeface="SimSun" panose="02010600030101010101" pitchFamily="2" charset="-122"/>
              </a:rPr>
              <a:t>Shiomoto</a:t>
            </a:r>
            <a:r>
              <a:rPr lang="en-IN" sz="1800" spc="-5" dirty="0">
                <a:effectLst/>
                <a:latin typeface="Times New Roman" panose="02020603050405020304" pitchFamily="18" charset="0"/>
                <a:ea typeface="SimSun" panose="02010600030101010101" pitchFamily="2" charset="-122"/>
              </a:rPr>
              <a:t>, Kohei &amp; Hasegawa, Go &amp; Murata, Masayuki &amp; Miyahara, Hideo. (2016). </a:t>
            </a:r>
            <a:r>
              <a:rPr lang="en-IN" sz="1800" spc="-5" dirty="0" err="1">
                <a:effectLst/>
                <a:latin typeface="Times New Roman" panose="02020603050405020304" pitchFamily="18" charset="0"/>
                <a:ea typeface="SimSun" panose="02010600030101010101" pitchFamily="2" charset="-122"/>
              </a:rPr>
              <a:t>Analyzing</a:t>
            </a:r>
            <a:r>
              <a:rPr lang="en-IN" sz="1800" spc="-5" dirty="0">
                <a:effectLst/>
                <a:latin typeface="Times New Roman" panose="02020603050405020304" pitchFamily="18" charset="0"/>
                <a:ea typeface="SimSun" panose="02010600030101010101" pitchFamily="2" charset="-122"/>
              </a:rPr>
              <a:t> Effect of Edge Computing on Reduction of Web Response Time. 1-6. 10.1109/GLOCOM.2016.7841607.</a:t>
            </a:r>
          </a:p>
          <a:p>
            <a:pPr marL="0" lvl="0" indent="0" algn="just">
              <a:lnSpc>
                <a:spcPct val="95000"/>
              </a:lnSpc>
              <a:spcAft>
                <a:spcPts val="600"/>
              </a:spcAft>
              <a:buNone/>
              <a:tabLst>
                <a:tab pos="182880" algn="l"/>
              </a:tabLst>
            </a:pPr>
            <a:r>
              <a:rPr lang="en-IN" sz="1800" spc="-5" dirty="0">
                <a:effectLst/>
                <a:latin typeface="Times New Roman" panose="02020603050405020304" pitchFamily="18" charset="0"/>
                <a:ea typeface="SimSun" panose="02010600030101010101" pitchFamily="2" charset="-122"/>
              </a:rPr>
              <a:t>10. Tiwari, Shraddha &amp; Gupta, Rajeev &amp; Kashyap, </a:t>
            </a:r>
            <a:r>
              <a:rPr lang="en-IN" sz="1800" spc="-5" dirty="0" err="1">
                <a:effectLst/>
                <a:latin typeface="Times New Roman" panose="02020603050405020304" pitchFamily="18" charset="0"/>
                <a:ea typeface="SimSun" panose="02010600030101010101" pitchFamily="2" charset="-122"/>
              </a:rPr>
              <a:t>Ramgopal</a:t>
            </a:r>
            <a:r>
              <a:rPr lang="en-IN" sz="1800" spc="-5" dirty="0">
                <a:effectLst/>
                <a:latin typeface="Times New Roman" panose="02020603050405020304" pitchFamily="18" charset="0"/>
                <a:ea typeface="SimSun" panose="02010600030101010101" pitchFamily="2" charset="-122"/>
              </a:rPr>
              <a:t>. (2019). To Enhance Web Response Time Using Agglomerative Clustering Technique for Web Navigation Recommendation. 10.1007/978-981-10-8055-5_59.</a:t>
            </a:r>
          </a:p>
          <a:p>
            <a:endParaRPr lang="en-IN" dirty="0"/>
          </a:p>
        </p:txBody>
      </p:sp>
    </p:spTree>
    <p:extLst>
      <p:ext uri="{BB962C8B-B14F-4D97-AF65-F5344CB8AC3E}">
        <p14:creationId xmlns:p14="http://schemas.microsoft.com/office/powerpoint/2010/main" val="1196288328"/>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PNG">
            <a:extLst>
              <a:ext uri="{FF2B5EF4-FFF2-40B4-BE49-F238E27FC236}">
                <a16:creationId xmlns:a16="http://schemas.microsoft.com/office/drawing/2014/main" id="{9E720052-2972-B25C-15AD-E34E72CCAB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6785" y="2594386"/>
            <a:ext cx="3624856" cy="1526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036598"/>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18667-7790-C3F8-AAF3-58A92BC64445}"/>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2EF0D237-D87C-67BC-DE6A-80E327F2A3FE}"/>
              </a:ext>
            </a:extLst>
          </p:cNvPr>
          <p:cNvSpPr>
            <a:spLocks noGrp="1"/>
          </p:cNvSpPr>
          <p:nvPr>
            <p:ph idx="1"/>
          </p:nvPr>
        </p:nvSpPr>
        <p:spPr/>
        <p:txBody>
          <a:bodyPr>
            <a:normAutofit fontScale="92500"/>
          </a:bodyPr>
          <a:lstStyle/>
          <a:p>
            <a:pPr marL="0" indent="0">
              <a:lnSpc>
                <a:spcPct val="150000"/>
              </a:lnSpc>
              <a:buNone/>
            </a:pPr>
            <a:r>
              <a:rPr lang="en-IN" dirty="0">
                <a:solidFill>
                  <a:schemeClr val="tx1"/>
                </a:solidFill>
              </a:rPr>
              <a:t>We will be designing a webpage that will be optimized not only for desktop but for other screen types also. The webpage will take less load time and a good response time over cloud. The website will </a:t>
            </a:r>
            <a:r>
              <a:rPr lang="en-GB" b="0" i="0" dirty="0">
                <a:solidFill>
                  <a:schemeClr val="tx1"/>
                </a:solidFill>
                <a:effectLst/>
              </a:rPr>
              <a:t> retains users’ attention and present it to all internet users in the most convenient way possible. We will evaluate the optimized webpage with and without bootstrap and graphics optimization. The results will be showed in form of mathematical terms and graphs. Our main objective of this project is to reduce the response time to improve performance and user satisfaction.</a:t>
            </a:r>
            <a:endParaRPr lang="en-IN" dirty="0">
              <a:solidFill>
                <a:schemeClr val="tx1"/>
              </a:solidFill>
            </a:endParaRPr>
          </a:p>
        </p:txBody>
      </p:sp>
    </p:spTree>
    <p:extLst>
      <p:ext uri="{BB962C8B-B14F-4D97-AF65-F5344CB8AC3E}">
        <p14:creationId xmlns:p14="http://schemas.microsoft.com/office/powerpoint/2010/main" val="3918888924"/>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1434-D2A9-F294-E4FD-0DE153E7EA75}"/>
              </a:ext>
            </a:extLst>
          </p:cNvPr>
          <p:cNvSpPr>
            <a:spLocks noGrp="1"/>
          </p:cNvSpPr>
          <p:nvPr>
            <p:ph type="title"/>
          </p:nvPr>
        </p:nvSpPr>
        <p:spPr/>
        <p:txBody>
          <a:bodyPr/>
          <a:lstStyle/>
          <a:p>
            <a:r>
              <a:rPr lang="en-IN" dirty="0"/>
              <a:t>EXISTING SYSTEM</a:t>
            </a:r>
          </a:p>
        </p:txBody>
      </p:sp>
      <p:sp>
        <p:nvSpPr>
          <p:cNvPr id="3" name="Content Placeholder 2">
            <a:extLst>
              <a:ext uri="{FF2B5EF4-FFF2-40B4-BE49-F238E27FC236}">
                <a16:creationId xmlns:a16="http://schemas.microsoft.com/office/drawing/2014/main" id="{DCD5D63B-25FB-B6DA-2933-F5449D7A4701}"/>
              </a:ext>
            </a:extLst>
          </p:cNvPr>
          <p:cNvSpPr>
            <a:spLocks noGrp="1"/>
          </p:cNvSpPr>
          <p:nvPr>
            <p:ph idx="1"/>
          </p:nvPr>
        </p:nvSpPr>
        <p:spPr/>
        <p:txBody>
          <a:bodyPr/>
          <a:lstStyle/>
          <a:p>
            <a:pPr marL="0" indent="0">
              <a:lnSpc>
                <a:spcPct val="150000"/>
              </a:lnSpc>
              <a:buNone/>
            </a:pPr>
            <a:r>
              <a:rPr lang="en-IN" dirty="0"/>
              <a:t>The current existing systems are working on graphics optimization but not able to optimized for all screen types. Like for lower resolution like 480x800 the websites are not much optimized. We would optimize the load balance for the system and the resource allocation techniques to improve the speed of the system. </a:t>
            </a:r>
            <a:r>
              <a:rPr lang="en-GB" dirty="0"/>
              <a:t>The main factors that load balancing needs to resolving is poor infrastructure, poor network traffic management, low network reliability, resulting imbalance in server clusters.</a:t>
            </a:r>
            <a:endParaRPr lang="en-IN" dirty="0"/>
          </a:p>
          <a:p>
            <a:pPr marL="0" indent="0">
              <a:lnSpc>
                <a:spcPct val="150000"/>
              </a:lnSpc>
              <a:buNone/>
            </a:pPr>
            <a:endParaRPr lang="en-IN" dirty="0"/>
          </a:p>
        </p:txBody>
      </p:sp>
    </p:spTree>
    <p:extLst>
      <p:ext uri="{BB962C8B-B14F-4D97-AF65-F5344CB8AC3E}">
        <p14:creationId xmlns:p14="http://schemas.microsoft.com/office/powerpoint/2010/main" val="1123696139"/>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14A40-4971-F395-B9E9-E35EAAA9E026}"/>
              </a:ext>
            </a:extLst>
          </p:cNvPr>
          <p:cNvSpPr>
            <a:spLocks noGrp="1"/>
          </p:cNvSpPr>
          <p:nvPr>
            <p:ph type="title"/>
          </p:nvPr>
        </p:nvSpPr>
        <p:spPr/>
        <p:txBody>
          <a:bodyPr/>
          <a:lstStyle/>
          <a:p>
            <a:r>
              <a:rPr lang="en-IN" dirty="0"/>
              <a:t>Proposed system</a:t>
            </a:r>
          </a:p>
        </p:txBody>
      </p:sp>
      <p:sp>
        <p:nvSpPr>
          <p:cNvPr id="3" name="Content Placeholder 2">
            <a:extLst>
              <a:ext uri="{FF2B5EF4-FFF2-40B4-BE49-F238E27FC236}">
                <a16:creationId xmlns:a16="http://schemas.microsoft.com/office/drawing/2014/main" id="{EBDEE48F-9265-6DF1-67D7-706587E95CBB}"/>
              </a:ext>
            </a:extLst>
          </p:cNvPr>
          <p:cNvSpPr>
            <a:spLocks noGrp="1"/>
          </p:cNvSpPr>
          <p:nvPr>
            <p:ph idx="1"/>
          </p:nvPr>
        </p:nvSpPr>
        <p:spPr/>
        <p:txBody>
          <a:bodyPr>
            <a:normAutofit lnSpcReduction="10000"/>
          </a:bodyPr>
          <a:lstStyle/>
          <a:p>
            <a:pPr marL="0" indent="0">
              <a:lnSpc>
                <a:spcPct val="150000"/>
              </a:lnSpc>
              <a:buNone/>
            </a:pPr>
            <a:r>
              <a:rPr lang="en-IN" dirty="0"/>
              <a:t>Our proposed system will work efficiently on low resolution devices as well as existing devices. Also our system will be more optimized and refined to work on cloud systems. Our system will load more quickly over cloud system which we will test on virtual machines to stimulate the results.</a:t>
            </a:r>
          </a:p>
          <a:p>
            <a:pPr marL="0" indent="0">
              <a:lnSpc>
                <a:spcPct val="150000"/>
              </a:lnSpc>
              <a:buNone/>
            </a:pPr>
            <a:r>
              <a:rPr lang="en-IN" dirty="0"/>
              <a:t>The run time and load time will be minimised.  We will try to balance the load </a:t>
            </a:r>
          </a:p>
          <a:p>
            <a:pPr marL="0" indent="0">
              <a:lnSpc>
                <a:spcPct val="150000"/>
              </a:lnSpc>
              <a:buNone/>
            </a:pPr>
            <a:r>
              <a:rPr lang="en-IN" dirty="0"/>
              <a:t>For the system and the resource allocation </a:t>
            </a:r>
            <a:r>
              <a:rPr lang="en-IN" dirty="0" err="1"/>
              <a:t>tecniques</a:t>
            </a:r>
            <a:r>
              <a:rPr lang="en-IN" dirty="0"/>
              <a:t> so that the website would work more efficiently and fast.</a:t>
            </a:r>
          </a:p>
        </p:txBody>
      </p:sp>
    </p:spTree>
    <p:extLst>
      <p:ext uri="{BB962C8B-B14F-4D97-AF65-F5344CB8AC3E}">
        <p14:creationId xmlns:p14="http://schemas.microsoft.com/office/powerpoint/2010/main" val="1538837686"/>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F23AD-19ED-DF91-02B0-FD628726277D}"/>
              </a:ext>
            </a:extLst>
          </p:cNvPr>
          <p:cNvSpPr>
            <a:spLocks noGrp="1"/>
          </p:cNvSpPr>
          <p:nvPr>
            <p:ph type="title"/>
          </p:nvPr>
        </p:nvSpPr>
        <p:spPr/>
        <p:txBody>
          <a:bodyPr/>
          <a:lstStyle/>
          <a:p>
            <a:r>
              <a:rPr lang="en-IN" dirty="0"/>
              <a:t>TOOLS USED</a:t>
            </a:r>
          </a:p>
        </p:txBody>
      </p:sp>
      <p:sp>
        <p:nvSpPr>
          <p:cNvPr id="3" name="Content Placeholder 2">
            <a:extLst>
              <a:ext uri="{FF2B5EF4-FFF2-40B4-BE49-F238E27FC236}">
                <a16:creationId xmlns:a16="http://schemas.microsoft.com/office/drawing/2014/main" id="{269D6877-0C74-9D7F-FDBB-E439BA698A89}"/>
              </a:ext>
            </a:extLst>
          </p:cNvPr>
          <p:cNvSpPr>
            <a:spLocks noGrp="1"/>
          </p:cNvSpPr>
          <p:nvPr>
            <p:ph idx="1"/>
          </p:nvPr>
        </p:nvSpPr>
        <p:spPr/>
        <p:txBody>
          <a:bodyPr/>
          <a:lstStyle/>
          <a:p>
            <a:r>
              <a:rPr lang="en-IN" dirty="0"/>
              <a:t>HTML</a:t>
            </a:r>
          </a:p>
          <a:p>
            <a:r>
              <a:rPr lang="en-IN" dirty="0"/>
              <a:t>JAVASCRIPT</a:t>
            </a:r>
          </a:p>
          <a:p>
            <a:r>
              <a:rPr lang="en-IN" dirty="0"/>
              <a:t>CSS</a:t>
            </a:r>
          </a:p>
          <a:p>
            <a:r>
              <a:rPr lang="en-IN" dirty="0"/>
              <a:t>PHP</a:t>
            </a:r>
          </a:p>
          <a:p>
            <a:r>
              <a:rPr lang="en-IN" dirty="0"/>
              <a:t>VS CODE STUDIO</a:t>
            </a:r>
          </a:p>
          <a:p>
            <a:r>
              <a:rPr lang="en-IN" dirty="0"/>
              <a:t>VMWARE</a:t>
            </a:r>
          </a:p>
        </p:txBody>
      </p:sp>
    </p:spTree>
    <p:extLst>
      <p:ext uri="{BB962C8B-B14F-4D97-AF65-F5344CB8AC3E}">
        <p14:creationId xmlns:p14="http://schemas.microsoft.com/office/powerpoint/2010/main" val="232266466"/>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F6EF7-4FD9-5769-4472-4FA30B31421C}"/>
              </a:ext>
            </a:extLst>
          </p:cNvPr>
          <p:cNvSpPr>
            <a:spLocks noGrp="1"/>
          </p:cNvSpPr>
          <p:nvPr>
            <p:ph type="title"/>
          </p:nvPr>
        </p:nvSpPr>
        <p:spPr/>
        <p:txBody>
          <a:bodyPr/>
          <a:lstStyle/>
          <a:p>
            <a:r>
              <a:rPr lang="en-IN" dirty="0"/>
              <a:t>Bootstrap for high resolution</a:t>
            </a:r>
          </a:p>
        </p:txBody>
      </p:sp>
      <p:sp>
        <p:nvSpPr>
          <p:cNvPr id="3" name="Content Placeholder 2">
            <a:extLst>
              <a:ext uri="{FF2B5EF4-FFF2-40B4-BE49-F238E27FC236}">
                <a16:creationId xmlns:a16="http://schemas.microsoft.com/office/drawing/2014/main" id="{187D0F9C-AAF0-215A-390D-14C304503439}"/>
              </a:ext>
            </a:extLst>
          </p:cNvPr>
          <p:cNvSpPr>
            <a:spLocks noGrp="1"/>
          </p:cNvSpPr>
          <p:nvPr>
            <p:ph idx="1"/>
          </p:nvPr>
        </p:nvSpPr>
        <p:spPr/>
        <p:txBody>
          <a:bodyPr/>
          <a:lstStyle/>
          <a:p>
            <a:r>
              <a:rPr lang="en-IN" dirty="0"/>
              <a:t>Current bootstrap works till only 1200px , we have modified the script to work with high resolution to make it more interactive. It can even support 8k resolution devices efficiently. The only drawback of applying bootstrap for high resolution devices is that it decrease the performance of the website , in short it affects load time very much. So we have tried to optimize the page in such a way that it works with high res devices with less load time. </a:t>
            </a:r>
          </a:p>
        </p:txBody>
      </p:sp>
    </p:spTree>
    <p:extLst>
      <p:ext uri="{BB962C8B-B14F-4D97-AF65-F5344CB8AC3E}">
        <p14:creationId xmlns:p14="http://schemas.microsoft.com/office/powerpoint/2010/main" val="458478349"/>
      </p:ext>
    </p:extLst>
  </p:cSld>
  <p:clrMapOvr>
    <a:masterClrMapping/>
  </p:clrMapOvr>
  <p:transition spd="slow">
    <p:cover/>
  </p:transition>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979</TotalTime>
  <Words>2745</Words>
  <Application>Microsoft Office PowerPoint</Application>
  <PresentationFormat>Widescreen</PresentationFormat>
  <Paragraphs>178</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Bahnschrift</vt:lpstr>
      <vt:lpstr>Bahnschrift Condensed</vt:lpstr>
      <vt:lpstr>Gill Sans MT</vt:lpstr>
      <vt:lpstr>Times New Roman</vt:lpstr>
      <vt:lpstr>Parcel</vt:lpstr>
      <vt:lpstr>CSE3002 PROJECT </vt:lpstr>
      <vt:lpstr>OPTIMIZING A WEBPAGE AND BOOTSTRAP</vt:lpstr>
      <vt:lpstr>INTRODUCTION</vt:lpstr>
      <vt:lpstr>PROBLEM</vt:lpstr>
      <vt:lpstr>OBJECTIVE</vt:lpstr>
      <vt:lpstr>EXISTING SYSTEM</vt:lpstr>
      <vt:lpstr>Proposed system</vt:lpstr>
      <vt:lpstr>TOOLS USED</vt:lpstr>
      <vt:lpstr>Bootstrap for high resolution</vt:lpstr>
      <vt:lpstr>algorithm</vt:lpstr>
      <vt:lpstr>Grid behaviour and prefix used</vt:lpstr>
      <vt:lpstr>OPTIMIZATION of index page</vt:lpstr>
      <vt:lpstr>Changes in index page</vt:lpstr>
      <vt:lpstr>Optimization of pizza site</vt:lpstr>
      <vt:lpstr>Optimized loops</vt:lpstr>
      <vt:lpstr>Reducing the pizza elements</vt:lpstr>
      <vt:lpstr>Optimized css animation and improved efficiency</vt:lpstr>
      <vt:lpstr>PowerPoint Presentation</vt:lpstr>
      <vt:lpstr>Fixing browser paint events  </vt:lpstr>
      <vt:lpstr>Optimized animations </vt:lpstr>
      <vt:lpstr>Resized pizza</vt:lpstr>
      <vt:lpstr>PowerPoint Presentation</vt:lpstr>
      <vt:lpstr>PowerPoint Presentation</vt:lpstr>
      <vt:lpstr>Future work</vt:lpstr>
      <vt:lpstr>Performance outputs</vt:lpstr>
      <vt:lpstr>PowerPoint Presentation</vt:lpstr>
      <vt:lpstr>PIZZA SITE</vt:lpstr>
      <vt:lpstr>PowerPoint Presentation</vt:lpstr>
      <vt:lpstr>PowerPoint Presentation</vt:lpstr>
      <vt:lpstr>conclusion</vt:lpstr>
      <vt:lpstr>outputs</vt:lpstr>
      <vt:lpstr>PowerPoint Presentation</vt:lpstr>
      <vt:lpstr>PowerPoint Presentation</vt:lpstr>
      <vt:lpstr>PowerPoint Presentation</vt:lpstr>
      <vt:lpstr>PowerPoint Presentation</vt:lpstr>
      <vt:lpstr>PowerPoint Presentation</vt:lpstr>
      <vt:lpstr>FUTURE WORK</vt:lpstr>
      <vt:lpstr>Future mODEL</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CSE3002 PROJECT REVIEW - 0</dc:title>
  <dc:creator>harsh parwal</dc:creator>
  <cp:lastModifiedBy>harsh parwal</cp:lastModifiedBy>
  <cp:revision>7</cp:revision>
  <dcterms:created xsi:type="dcterms:W3CDTF">2022-08-26T05:52:14Z</dcterms:created>
  <dcterms:modified xsi:type="dcterms:W3CDTF">2022-12-04T14:48:57Z</dcterms:modified>
</cp:coreProperties>
</file>